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4"/>
  </p:notesMasterIdLst>
  <p:handoutMasterIdLst>
    <p:handoutMasterId r:id="rId25"/>
  </p:handoutMasterIdLst>
  <p:sldIdLst>
    <p:sldId id="256" r:id="rId2"/>
    <p:sldId id="391" r:id="rId3"/>
    <p:sldId id="371" r:id="rId4"/>
    <p:sldId id="372" r:id="rId5"/>
    <p:sldId id="373" r:id="rId6"/>
    <p:sldId id="374" r:id="rId7"/>
    <p:sldId id="375" r:id="rId8"/>
    <p:sldId id="376" r:id="rId9"/>
    <p:sldId id="377" r:id="rId10"/>
    <p:sldId id="381" r:id="rId11"/>
    <p:sldId id="378" r:id="rId12"/>
    <p:sldId id="384" r:id="rId13"/>
    <p:sldId id="385" r:id="rId14"/>
    <p:sldId id="380" r:id="rId15"/>
    <p:sldId id="382" r:id="rId16"/>
    <p:sldId id="383" r:id="rId17"/>
    <p:sldId id="386" r:id="rId18"/>
    <p:sldId id="387" r:id="rId19"/>
    <p:sldId id="388" r:id="rId20"/>
    <p:sldId id="389" r:id="rId21"/>
    <p:sldId id="370" r:id="rId22"/>
    <p:sldId id="379" r:id="rId23"/>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p:cViewPr varScale="1">
        <p:scale>
          <a:sx n="87" d="100"/>
          <a:sy n="87" d="100"/>
        </p:scale>
        <p:origin x="944" y="192"/>
      </p:cViewPr>
      <p:guideLst/>
    </p:cSldViewPr>
  </p:slideViewPr>
  <p:notesTextViewPr>
    <p:cViewPr>
      <p:scale>
        <a:sx n="1" d="1"/>
        <a:sy n="1" d="1"/>
      </p:scale>
      <p:origin x="0" y="0"/>
    </p:cViewPr>
  </p:notesTextViewPr>
  <p:notesViewPr>
    <p:cSldViewPr snapToGrid="0">
      <p:cViewPr varScale="1">
        <p:scale>
          <a:sx n="62" d="100"/>
          <a:sy n="62" d="100"/>
        </p:scale>
        <p:origin x="375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837CB62-D709-4CBD-8918-E8F0B241158C}"/>
              </a:ext>
            </a:extLst>
          </p:cNvPr>
          <p:cNvSpPr>
            <a:spLocks noGrp="1"/>
          </p:cNvSpPr>
          <p:nvPr>
            <p:ph type="sldNum" sz="quarter" idx="3"/>
          </p:nvPr>
        </p:nvSpPr>
        <p:spPr>
          <a:xfrm>
            <a:off x="4023992" y="9721107"/>
            <a:ext cx="3078427" cy="513507"/>
          </a:xfrm>
          <a:prstGeom prst="rect">
            <a:avLst/>
          </a:prstGeom>
        </p:spPr>
        <p:txBody>
          <a:bodyPr vert="horz" lIns="99075" tIns="49538" rIns="99075" bIns="49538" rtlCol="0" anchor="b"/>
          <a:lstStyle>
            <a:lvl1pPr algn="r">
              <a:defRPr sz="1300"/>
            </a:lvl1pPr>
          </a:lstStyle>
          <a:p>
            <a:fld id="{0D71ACF1-BD41-4214-B714-69496880D5B9}" type="slidenum">
              <a:rPr lang="en-PK" smtClean="0"/>
              <a:t>‹#›</a:t>
            </a:fld>
            <a:endParaRPr lang="en-PK"/>
          </a:p>
        </p:txBody>
      </p:sp>
    </p:spTree>
    <p:extLst>
      <p:ext uri="{BB962C8B-B14F-4D97-AF65-F5344CB8AC3E}">
        <p14:creationId xmlns:p14="http://schemas.microsoft.com/office/powerpoint/2010/main" val="596761704"/>
      </p:ext>
    </p:extLst>
  </p:cSld>
  <p:clrMap bg1="lt1" tx1="dk1" bg2="lt2" tx2="dk2" accent1="accent1" accent2="accent2" accent3="accent3" accent4="accent4" accent5="accent5" accent6="accent6" hlink="hlink" folHlink="folHlink"/>
  <p:hf sldNum="0" hdr="0" ftr="0" dt="0"/>
</p:handoutMaster>
</file>

<file path=ppt/media/image1.jpeg>
</file>

<file path=ppt/media/image14.png>
</file>

<file path=ppt/media/image15.jpeg>
</file>

<file path=ppt/media/image16.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US"/>
          </a:p>
        </p:txBody>
      </p:sp>
      <p:sp>
        <p:nvSpPr>
          <p:cNvPr id="3" name="Date Placeholder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BD6B39F5-51D9-8C4E-A39C-C95EBA3DEDE0}" type="datetimeFigureOut">
              <a:rPr lang="en-US" smtClean="0"/>
              <a:t>5/27/21</a:t>
            </a:fld>
            <a:endParaRPr lang="en-US"/>
          </a:p>
        </p:txBody>
      </p:sp>
      <p:sp>
        <p:nvSpPr>
          <p:cNvPr id="4" name="Slide Image Placeholder 3"/>
          <p:cNvSpPr>
            <a:spLocks noGrp="1" noRot="1" noChangeAspect="1"/>
          </p:cNvSpPr>
          <p:nvPr>
            <p:ph type="sldImg" idx="2"/>
          </p:nvPr>
        </p:nvSpPr>
        <p:spPr>
          <a:xfrm>
            <a:off x="482600" y="1279525"/>
            <a:ext cx="6138863" cy="3454400"/>
          </a:xfrm>
          <a:prstGeom prst="rect">
            <a:avLst/>
          </a:prstGeom>
          <a:noFill/>
          <a:ln w="12700">
            <a:solidFill>
              <a:prstClr val="black"/>
            </a:solidFill>
          </a:ln>
        </p:spPr>
        <p:txBody>
          <a:bodyPr vert="horz" lIns="99075" tIns="49538" rIns="99075" bIns="49538" rtlCol="0" anchor="ctr"/>
          <a:lstStyle/>
          <a:p>
            <a:endParaRPr lang="en-US"/>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US"/>
          </a:p>
        </p:txBody>
      </p:sp>
      <p:sp>
        <p:nvSpPr>
          <p:cNvPr id="7" name="Slide Number Placeholder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DC6B992E-384F-AB4F-9178-21B3D419C0ED}" type="slidenum">
              <a:rPr lang="en-US" smtClean="0"/>
              <a:t>‹#›</a:t>
            </a:fld>
            <a:endParaRPr lang="en-US"/>
          </a:p>
        </p:txBody>
      </p:sp>
    </p:spTree>
    <p:extLst>
      <p:ext uri="{BB962C8B-B14F-4D97-AF65-F5344CB8AC3E}">
        <p14:creationId xmlns:p14="http://schemas.microsoft.com/office/powerpoint/2010/main" val="60197456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625600" y="3722915"/>
            <a:ext cx="9216000" cy="1127760"/>
          </a:xfrm>
        </p:spPr>
        <p:txBody>
          <a:bodyPr anchor="ctr"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625600" y="5124450"/>
            <a:ext cx="9216000" cy="533400"/>
          </a:xfrm>
        </p:spPr>
        <p:txBody>
          <a:bodyPr>
            <a:noAutofit/>
          </a:bodyPr>
          <a:lstStyle>
            <a:lvl1pPr marL="0" indent="0" algn="r">
              <a:spcBef>
                <a:spcPts val="0"/>
              </a:spcBef>
              <a:buNone/>
              <a:defRPr sz="28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dirty="0"/>
              <a:t>Click to edit Master subtitle style</a:t>
            </a:r>
          </a:p>
        </p:txBody>
      </p:sp>
      <p:sp>
        <p:nvSpPr>
          <p:cNvPr id="28" name="Date Placeholder 27"/>
          <p:cNvSpPr>
            <a:spLocks noGrp="1"/>
          </p:cNvSpPr>
          <p:nvPr>
            <p:ph type="dt" sz="half" idx="10"/>
          </p:nvPr>
        </p:nvSpPr>
        <p:spPr>
          <a:xfrm>
            <a:off x="8534400" y="6355080"/>
            <a:ext cx="3048000" cy="365760"/>
          </a:xfrm>
        </p:spPr>
        <p:txBody>
          <a:bodyPr/>
          <a:lstStyle>
            <a:lvl1pPr>
              <a:defRPr sz="1400"/>
            </a:lvl1pPr>
          </a:lstStyle>
          <a:p>
            <a:pPr eaLnBrk="1" latinLnBrk="0" hangingPunct="1"/>
            <a:r>
              <a:rPr lang="en-US"/>
              <a:t>RQ</a:t>
            </a:r>
            <a:endParaRPr lang="en-US" sz="1600" dirty="0"/>
          </a:p>
        </p:txBody>
      </p:sp>
      <p:sp>
        <p:nvSpPr>
          <p:cNvPr id="17" name="Footer Placeholder 16"/>
          <p:cNvSpPr>
            <a:spLocks noGrp="1"/>
          </p:cNvSpPr>
          <p:nvPr>
            <p:ph type="ftr" sz="quarter" idx="11"/>
          </p:nvPr>
        </p:nvSpPr>
        <p:spPr>
          <a:xfrm>
            <a:off x="3864864" y="6355080"/>
            <a:ext cx="4632960" cy="365760"/>
          </a:xfrm>
        </p:spPr>
        <p:txBody>
          <a:bodyPr/>
          <a:lstStyle/>
          <a:p>
            <a:endParaRPr kumimoji="0" lang="en-US" dirty="0"/>
          </a:p>
        </p:txBody>
      </p:sp>
      <p:sp>
        <p:nvSpPr>
          <p:cNvPr id="29" name="Slide Number Placeholder 28"/>
          <p:cNvSpPr>
            <a:spLocks noGrp="1"/>
          </p:cNvSpPr>
          <p:nvPr>
            <p:ph type="sldNum" sz="quarter" idx="12"/>
          </p:nvPr>
        </p:nvSpPr>
        <p:spPr>
          <a:xfrm>
            <a:off x="1621536" y="6355080"/>
            <a:ext cx="1625600" cy="365760"/>
          </a:xfrm>
        </p:spPr>
        <p:txBody>
          <a:bodyPr/>
          <a:lstStyle/>
          <a:p>
            <a:fld id="{EA7C8D44-3667-46F6-9772-CC52308E2A7F}" type="slidenum">
              <a:rPr kumimoji="0" lang="en-US" smtClean="0"/>
              <a:pPr eaLnBrk="1" latinLnBrk="0" hangingPunct="1"/>
              <a:t>‹#›</a:t>
            </a:fld>
            <a:endParaRPr kumimoji="0" lang="en-US" dirty="0"/>
          </a:p>
        </p:txBody>
      </p:sp>
      <p:sp>
        <p:nvSpPr>
          <p:cNvPr id="21" name="Rectangle 20"/>
          <p:cNvSpPr/>
          <p:nvPr/>
        </p:nvSpPr>
        <p:spPr>
          <a:xfrm>
            <a:off x="1206500" y="3648075"/>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3" name="Rectangle 32"/>
          <p:cNvSpPr/>
          <p:nvPr/>
        </p:nvSpPr>
        <p:spPr>
          <a:xfrm>
            <a:off x="1219200" y="5048250"/>
            <a:ext cx="97536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Rectangle 21"/>
          <p:cNvSpPr/>
          <p:nvPr/>
        </p:nvSpPr>
        <p:spPr>
          <a:xfrm>
            <a:off x="1206500" y="3648075"/>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2" name="Rectangle 31"/>
          <p:cNvSpPr/>
          <p:nvPr/>
        </p:nvSpPr>
        <p:spPr>
          <a:xfrm>
            <a:off x="1219200" y="5048250"/>
            <a:ext cx="3048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r>
              <a:rPr lang="en-US"/>
              <a:t>RQ</a:t>
            </a:r>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r>
              <a:rPr lang="en-US"/>
              <a:t>RQ</a:t>
            </a:r>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
        <p:nvSpPr>
          <p:cNvPr id="9" name="Straight Connector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dirty="0"/>
              <a:t>Click to edit Master title style</a:t>
            </a:r>
          </a:p>
        </p:txBody>
      </p:sp>
      <p:sp>
        <p:nvSpPr>
          <p:cNvPr id="4" name="Date Placeholder 3"/>
          <p:cNvSpPr>
            <a:spLocks noGrp="1"/>
          </p:cNvSpPr>
          <p:nvPr>
            <p:ph type="dt" sz="half" idx="10"/>
          </p:nvPr>
        </p:nvSpPr>
        <p:spPr/>
        <p:txBody>
          <a:bodyPr/>
          <a:lstStyle/>
          <a:p>
            <a:pPr eaLnBrk="1" latinLnBrk="0" hangingPunct="1"/>
            <a:r>
              <a:rPr lang="en-US"/>
              <a:t>RQ</a:t>
            </a:r>
            <a:endParaRPr lang="en-US" dirty="0"/>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dirty="0"/>
          </a:p>
        </p:txBody>
      </p:sp>
      <p:sp>
        <p:nvSpPr>
          <p:cNvPr id="8" name="Content Placeholder 7"/>
          <p:cNvSpPr>
            <a:spLocks noGrp="1"/>
          </p:cNvSpPr>
          <p:nvPr>
            <p:ph sz="quarter" idx="1"/>
          </p:nvPr>
        </p:nvSpPr>
        <p:spPr>
          <a:xfrm>
            <a:off x="609600" y="1219200"/>
            <a:ext cx="10972800" cy="4937760"/>
          </a:xfrm>
        </p:spPr>
        <p:txBody>
          <a:bodyPr>
            <a:normAutofit/>
          </a:bodyPr>
          <a:lstStyle>
            <a:lvl1pPr>
              <a:defRPr sz="2800"/>
            </a:lvl1pPr>
            <a:lvl2pPr>
              <a:defRPr sz="2400"/>
            </a:lvl2pPr>
            <a:lvl3pPr>
              <a:defRPr sz="2200"/>
            </a:lvl3pPr>
            <a:lvl4pPr>
              <a:defRPr sz="2000"/>
            </a:lvl4pPr>
            <a:lvl5pPr>
              <a:defRPr sz="1800"/>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25600" y="2971800"/>
            <a:ext cx="9144000" cy="1066800"/>
          </a:xfrm>
        </p:spPr>
        <p:txBody>
          <a:bodyPr anchor="t" anchorCtr="0"/>
          <a:lstStyle>
            <a:lvl1pPr algn="r">
              <a:buNone/>
              <a:defRPr sz="3200" b="0" cap="none" baseline="0"/>
            </a:lvl1pPr>
          </a:lstStyle>
          <a:p>
            <a:r>
              <a:rPr kumimoji="0" lang="en-US"/>
              <a:t>Click to edit Master title style</a:t>
            </a:r>
          </a:p>
        </p:txBody>
      </p:sp>
      <p:sp>
        <p:nvSpPr>
          <p:cNvPr id="3" name="Text Placeholder 2"/>
          <p:cNvSpPr>
            <a:spLocks noGrp="1"/>
          </p:cNvSpPr>
          <p:nvPr>
            <p:ph type="body" idx="1"/>
          </p:nvPr>
        </p:nvSpPr>
        <p:spPr>
          <a:xfrm>
            <a:off x="1727200" y="4267200"/>
            <a:ext cx="90424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8534400" y="6355080"/>
            <a:ext cx="3048000" cy="365760"/>
          </a:xfrm>
        </p:spPr>
        <p:txBody>
          <a:bodyPr/>
          <a:lstStyle/>
          <a:p>
            <a:pPr eaLnBrk="1" latinLnBrk="0" hangingPunct="1"/>
            <a:r>
              <a:rPr lang="en-US"/>
              <a:t>RQ</a:t>
            </a:r>
            <a:endParaRPr lang="en-US" dirty="0"/>
          </a:p>
        </p:txBody>
      </p:sp>
      <p:sp>
        <p:nvSpPr>
          <p:cNvPr id="5" name="Footer Placeholder 4"/>
          <p:cNvSpPr>
            <a:spLocks noGrp="1"/>
          </p:cNvSpPr>
          <p:nvPr>
            <p:ph type="ftr" sz="quarter" idx="11"/>
          </p:nvPr>
        </p:nvSpPr>
        <p:spPr>
          <a:xfrm>
            <a:off x="3864864" y="6355080"/>
            <a:ext cx="4632960" cy="365760"/>
          </a:xfrm>
        </p:spPr>
        <p:txBody>
          <a:bodyPr/>
          <a:lstStyle/>
          <a:p>
            <a:endParaRPr kumimoji="0" lang="en-US" dirty="0"/>
          </a:p>
        </p:txBody>
      </p:sp>
      <p:sp>
        <p:nvSpPr>
          <p:cNvPr id="6" name="Slide Number Placeholder 5"/>
          <p:cNvSpPr>
            <a:spLocks noGrp="1"/>
          </p:cNvSpPr>
          <p:nvPr>
            <p:ph type="sldNum" sz="quarter" idx="12"/>
          </p:nvPr>
        </p:nvSpPr>
        <p:spPr>
          <a:xfrm>
            <a:off x="1426464" y="6355080"/>
            <a:ext cx="2027936" cy="365760"/>
          </a:xfrm>
        </p:spPr>
        <p:txBody>
          <a:bodyPr/>
          <a:lstStyle/>
          <a:p>
            <a:fld id="{EA7C8D44-3667-46F6-9772-CC52308E2A7F}" type="slidenum">
              <a:rPr kumimoji="0" lang="en-US" smtClean="0"/>
              <a:pPr eaLnBrk="1" latinLnBrk="0" hangingPunct="1"/>
              <a:t>‹#›</a:t>
            </a:fld>
            <a:endParaRPr kumimoji="0" lang="en-US" dirty="0"/>
          </a:p>
        </p:txBody>
      </p:sp>
      <p:sp>
        <p:nvSpPr>
          <p:cNvPr id="7" name="Rectangle 6"/>
          <p:cNvSpPr/>
          <p:nvPr/>
        </p:nvSpPr>
        <p:spPr>
          <a:xfrm>
            <a:off x="1219200" y="2819400"/>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1219200" y="2819400"/>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pPr eaLnBrk="1" latinLnBrk="0" hangingPunct="1"/>
            <a:r>
              <a:rPr lang="en-US"/>
              <a:t>RQ</a:t>
            </a:r>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
        <p:nvSpPr>
          <p:cNvPr id="9" name="Content Placeholder 8"/>
          <p:cNvSpPr>
            <a:spLocks noGrp="1"/>
          </p:cNvSpPr>
          <p:nvPr>
            <p:ph sz="quarter" idx="1"/>
          </p:nvPr>
        </p:nvSpPr>
        <p:spPr>
          <a:xfrm>
            <a:off x="609600" y="1219200"/>
            <a:ext cx="5388864"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176264" y="1216152"/>
            <a:ext cx="5388864"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pPr eaLnBrk="1" latinLnBrk="0" hangingPunct="1"/>
            <a:r>
              <a:rPr lang="en-US"/>
              <a:t>RQ</a:t>
            </a:r>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
        <p:nvSpPr>
          <p:cNvPr id="11" name="Content Placeholder 10"/>
          <p:cNvSpPr>
            <a:spLocks noGrp="1"/>
          </p:cNvSpPr>
          <p:nvPr>
            <p:ph sz="quarter" idx="2"/>
          </p:nvPr>
        </p:nvSpPr>
        <p:spPr>
          <a:xfrm>
            <a:off x="609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197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eaLnBrk="1" latinLnBrk="0" hangingPunct="1"/>
            <a:r>
              <a:rPr lang="en-US"/>
              <a:t>RQ</a:t>
            </a:r>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r>
              <a:rPr lang="en-US"/>
              <a:t>RQ</a:t>
            </a:r>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eaLnBrk="1" latinLnBrk="0" hangingPunct="1"/>
            <a:r>
              <a:rPr lang="en-US"/>
              <a:t>RQ</a:t>
            </a:r>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
        <p:nvSpPr>
          <p:cNvPr id="10" name="Straight Connector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dirty="0"/>
          </a:p>
        </p:txBody>
      </p:sp>
      <p:sp>
        <p:nvSpPr>
          <p:cNvPr id="12" name="Content Placeholder 11"/>
          <p:cNvSpPr>
            <a:spLocks noGrp="1"/>
          </p:cNvSpPr>
          <p:nvPr>
            <p:ph sz="quarter" idx="1"/>
          </p:nvPr>
        </p:nvSpPr>
        <p:spPr>
          <a:xfrm>
            <a:off x="406400" y="304800"/>
            <a:ext cx="7620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eaLnBrk="1" latinLnBrk="0" hangingPunct="1"/>
            <a:r>
              <a:rPr lang="en-US"/>
              <a:t>RQ</a:t>
            </a:r>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eaLnBrk="1" latinLnBrk="0" hangingPunct="1"/>
              <a:t>‹#›</a:t>
            </a:fld>
            <a:endParaRPr kumimoji="0" lang="en-US"/>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152400"/>
            <a:ext cx="10972800" cy="9906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609600" y="1219200"/>
            <a:ext cx="10972800" cy="4910328"/>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5533" y="6356350"/>
            <a:ext cx="3071756" cy="365760"/>
          </a:xfrm>
          <a:prstGeom prst="rect">
            <a:avLst/>
          </a:prstGeom>
        </p:spPr>
        <p:txBody>
          <a:bodyPr vert="horz"/>
          <a:lstStyle>
            <a:lvl1pPr algn="l" eaLnBrk="1" latinLnBrk="0" hangingPunct="1">
              <a:defRPr kumimoji="0" sz="1200">
                <a:solidFill>
                  <a:schemeClr val="tx2"/>
                </a:solidFill>
              </a:defRPr>
            </a:lvl1pPr>
          </a:lstStyle>
          <a:p>
            <a:r>
              <a:rPr lang="en-US"/>
              <a:t>RQ</a:t>
            </a:r>
            <a:endParaRPr lang="en-US" sz="1400" dirty="0"/>
          </a:p>
        </p:txBody>
      </p:sp>
      <p:sp>
        <p:nvSpPr>
          <p:cNvPr id="3" name="Footer Placeholder 2"/>
          <p:cNvSpPr>
            <a:spLocks noGrp="1"/>
          </p:cNvSpPr>
          <p:nvPr>
            <p:ph type="ftr" sz="quarter" idx="3"/>
          </p:nvPr>
        </p:nvSpPr>
        <p:spPr>
          <a:xfrm>
            <a:off x="3864864" y="6356350"/>
            <a:ext cx="496652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8944869" y="6356350"/>
            <a:ext cx="2637532" cy="365760"/>
          </a:xfrm>
          <a:prstGeom prst="rect">
            <a:avLst/>
          </a:prstGeom>
        </p:spPr>
        <p:txBody>
          <a:bodyPr vert="horz"/>
          <a:lstStyle>
            <a:lvl1pPr algn="r" eaLnBrk="1" latinLnBrk="0" hangingPunct="1">
              <a:defRPr kumimoji="0" sz="1200">
                <a:solidFill>
                  <a:schemeClr val="tx2"/>
                </a:solidFill>
              </a:defRPr>
            </a:lvl1pPr>
          </a:lstStyle>
          <a:p>
            <a:fld id="{EA7C8D44-3667-46F6-9772-CC52308E2A7F}" type="slidenum">
              <a:rPr lang="en-US" smtClean="0"/>
              <a:pPr/>
              <a:t>‹#›</a:t>
            </a:fld>
            <a:endParaRPr lang="en-US" sz="160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5600" y="3722915"/>
            <a:ext cx="9216000" cy="1127760"/>
          </a:xfrm>
        </p:spPr>
        <p:txBody>
          <a:bodyPr>
            <a:normAutofit/>
          </a:bodyPr>
          <a:lstStyle/>
          <a:p>
            <a:r>
              <a:rPr lang="en-GB" dirty="0"/>
              <a:t>Defining Business Requirements </a:t>
            </a:r>
            <a:endParaRPr lang="en-US" dirty="0"/>
          </a:p>
        </p:txBody>
      </p:sp>
      <p:sp>
        <p:nvSpPr>
          <p:cNvPr id="3" name="Subtitle 2"/>
          <p:cNvSpPr>
            <a:spLocks noGrp="1"/>
          </p:cNvSpPr>
          <p:nvPr>
            <p:ph type="subTitle" idx="1"/>
          </p:nvPr>
        </p:nvSpPr>
        <p:spPr>
          <a:xfrm>
            <a:off x="1625600" y="5124450"/>
            <a:ext cx="9216000" cy="533400"/>
          </a:xfrm>
        </p:spPr>
        <p:txBody>
          <a:bodyPr/>
          <a:lstStyle/>
          <a:p>
            <a:r>
              <a:rPr lang="en-US" dirty="0"/>
              <a:t>4</a:t>
            </a:r>
          </a:p>
        </p:txBody>
      </p:sp>
    </p:spTree>
    <p:extLst>
      <p:ext uri="{BB962C8B-B14F-4D97-AF65-F5344CB8AC3E}">
        <p14:creationId xmlns:p14="http://schemas.microsoft.com/office/powerpoint/2010/main" val="271628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DD12D-9980-744A-BC9F-5649A01EA275}"/>
              </a:ext>
            </a:extLst>
          </p:cNvPr>
          <p:cNvSpPr>
            <a:spLocks noGrp="1"/>
          </p:cNvSpPr>
          <p:nvPr>
            <p:ph type="title"/>
          </p:nvPr>
        </p:nvSpPr>
        <p:spPr/>
        <p:txBody>
          <a:bodyPr/>
          <a:lstStyle/>
          <a:p>
            <a:r>
              <a:rPr lang="en-GB" dirty="0"/>
              <a:t>Vision and scope document</a:t>
            </a:r>
            <a:endParaRPr lang="en-PK" dirty="0"/>
          </a:p>
        </p:txBody>
      </p:sp>
      <p:sp>
        <p:nvSpPr>
          <p:cNvPr id="3" name="Date Placeholder 2">
            <a:extLst>
              <a:ext uri="{FF2B5EF4-FFF2-40B4-BE49-F238E27FC236}">
                <a16:creationId xmlns:a16="http://schemas.microsoft.com/office/drawing/2014/main" id="{2F6FF68D-04A9-3C41-9C28-D01F14BCF1C4}"/>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4D7763DE-2AC9-DB4E-8301-3C86A421824B}"/>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10</a:t>
            </a:fld>
            <a:endParaRPr kumimoji="0" lang="en-US" dirty="0"/>
          </a:p>
        </p:txBody>
      </p:sp>
      <p:sp>
        <p:nvSpPr>
          <p:cNvPr id="5" name="Content Placeholder 4">
            <a:extLst>
              <a:ext uri="{FF2B5EF4-FFF2-40B4-BE49-F238E27FC236}">
                <a16:creationId xmlns:a16="http://schemas.microsoft.com/office/drawing/2014/main" id="{83962347-26C7-4D49-8D19-06979DF63321}"/>
              </a:ext>
            </a:extLst>
          </p:cNvPr>
          <p:cNvSpPr>
            <a:spLocks noGrp="1"/>
          </p:cNvSpPr>
          <p:nvPr>
            <p:ph sz="quarter" idx="1"/>
          </p:nvPr>
        </p:nvSpPr>
        <p:spPr/>
        <p:txBody>
          <a:bodyPr>
            <a:normAutofit fontScale="92500" lnSpcReduction="20000"/>
          </a:bodyPr>
          <a:lstStyle/>
          <a:p>
            <a:pPr marL="514350" indent="-514350">
              <a:buFont typeface="+mj-lt"/>
              <a:buAutoNum type="arabicPeriod"/>
            </a:pPr>
            <a:r>
              <a:rPr lang="en-GB" dirty="0"/>
              <a:t>Business requirements</a:t>
            </a:r>
          </a:p>
          <a:p>
            <a:pPr lvl="1"/>
            <a:r>
              <a:rPr lang="en-GB" dirty="0"/>
              <a:t>describe the primary benefits that the new system will provide to its sponsors, buyers, and users</a:t>
            </a:r>
          </a:p>
          <a:p>
            <a:pPr lvl="1"/>
            <a:r>
              <a:rPr lang="en-GB" dirty="0"/>
              <a:t>directly influence which user requirements to implement and in what sequence</a:t>
            </a:r>
          </a:p>
          <a:p>
            <a:pPr marL="514350" indent="-514350">
              <a:buFont typeface="+mj-lt"/>
              <a:buAutoNum type="arabicPeriod"/>
            </a:pPr>
            <a:r>
              <a:rPr lang="en-GB" dirty="0"/>
              <a:t>Scope and limitations</a:t>
            </a:r>
          </a:p>
          <a:p>
            <a:pPr lvl="1"/>
            <a:r>
              <a:rPr lang="en-GB" dirty="0"/>
              <a:t>scope describes the concept and range of the proposed solution, what the solution being developed </a:t>
            </a:r>
            <a:r>
              <a:rPr lang="en-GB" i="1" dirty="0"/>
              <a:t>is </a:t>
            </a:r>
            <a:r>
              <a:rPr lang="en-GB" dirty="0"/>
              <a:t>and what it </a:t>
            </a:r>
            <a:r>
              <a:rPr lang="en-GB" i="1" dirty="0"/>
              <a:t>is not</a:t>
            </a:r>
            <a:r>
              <a:rPr lang="en-GB" dirty="0"/>
              <a:t>. </a:t>
            </a:r>
          </a:p>
          <a:p>
            <a:pPr lvl="1"/>
            <a:r>
              <a:rPr lang="en-GB" dirty="0"/>
              <a:t>limitations itemize certain capabilities that the product will </a:t>
            </a:r>
            <a:r>
              <a:rPr lang="en-GB" i="1" dirty="0"/>
              <a:t>not </a:t>
            </a:r>
            <a:r>
              <a:rPr lang="en-GB" dirty="0"/>
              <a:t>include that some people might assume will be there. </a:t>
            </a:r>
          </a:p>
          <a:p>
            <a:pPr lvl="1"/>
            <a:r>
              <a:rPr lang="en-GB" dirty="0"/>
              <a:t>scope and limitations help to establish realistic stakeholder expectations because customers sometimes request features that are too expensive or that lie outside the intended project scope. </a:t>
            </a:r>
          </a:p>
          <a:p>
            <a:pPr marL="514350" indent="-514350">
              <a:buFont typeface="+mj-lt"/>
              <a:buAutoNum type="arabicPeriod"/>
            </a:pPr>
            <a:r>
              <a:rPr lang="en-GB" dirty="0"/>
              <a:t>Business context</a:t>
            </a:r>
          </a:p>
          <a:p>
            <a:pPr lvl="1"/>
            <a:r>
              <a:rPr lang="en-GB" dirty="0"/>
              <a:t>includes profiles of major stakeholder categories, management’s priorities for the project, and a summary of some factors to consider when planning deployment of the solution. </a:t>
            </a:r>
          </a:p>
          <a:p>
            <a:pPr lvl="1"/>
            <a:endParaRPr lang="en-GB" dirty="0"/>
          </a:p>
          <a:p>
            <a:pPr marL="514350" indent="-514350">
              <a:buFont typeface="+mj-lt"/>
              <a:buAutoNum type="arabicPeriod"/>
            </a:pPr>
            <a:endParaRPr lang="en-GB" dirty="0"/>
          </a:p>
          <a:p>
            <a:endParaRPr lang="en-PK" dirty="0"/>
          </a:p>
        </p:txBody>
      </p:sp>
    </p:spTree>
    <p:extLst>
      <p:ext uri="{BB962C8B-B14F-4D97-AF65-F5344CB8AC3E}">
        <p14:creationId xmlns:p14="http://schemas.microsoft.com/office/powerpoint/2010/main" val="4238237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BBA9D-787F-344C-A05C-92187EF44C5C}"/>
              </a:ext>
            </a:extLst>
          </p:cNvPr>
          <p:cNvSpPr>
            <a:spLocks noGrp="1"/>
          </p:cNvSpPr>
          <p:nvPr>
            <p:ph type="title"/>
          </p:nvPr>
        </p:nvSpPr>
        <p:spPr/>
        <p:txBody>
          <a:bodyPr>
            <a:normAutofit/>
          </a:bodyPr>
          <a:lstStyle/>
          <a:p>
            <a:r>
              <a:rPr lang="en-GB" dirty="0"/>
              <a:t>Vision statement </a:t>
            </a:r>
            <a:endParaRPr lang="en-PK" dirty="0"/>
          </a:p>
        </p:txBody>
      </p:sp>
      <p:sp>
        <p:nvSpPr>
          <p:cNvPr id="3" name="Date Placeholder 2">
            <a:extLst>
              <a:ext uri="{FF2B5EF4-FFF2-40B4-BE49-F238E27FC236}">
                <a16:creationId xmlns:a16="http://schemas.microsoft.com/office/drawing/2014/main" id="{1FAA27C3-55B4-2549-AE44-7E5355C9DF63}"/>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C4DC968A-D748-2B4E-A018-65D8825B5B38}"/>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11</a:t>
            </a:fld>
            <a:endParaRPr kumimoji="0" lang="en-US" dirty="0"/>
          </a:p>
        </p:txBody>
      </p:sp>
      <p:sp>
        <p:nvSpPr>
          <p:cNvPr id="5" name="Content Placeholder 4">
            <a:extLst>
              <a:ext uri="{FF2B5EF4-FFF2-40B4-BE49-F238E27FC236}">
                <a16:creationId xmlns:a16="http://schemas.microsoft.com/office/drawing/2014/main" id="{5879C8E5-C9CC-7145-8E61-1E5002937D17}"/>
              </a:ext>
            </a:extLst>
          </p:cNvPr>
          <p:cNvSpPr>
            <a:spLocks noGrp="1"/>
          </p:cNvSpPr>
          <p:nvPr>
            <p:ph sz="quarter" idx="1"/>
          </p:nvPr>
        </p:nvSpPr>
        <p:spPr>
          <a:xfrm>
            <a:off x="206478" y="1219200"/>
            <a:ext cx="6120580" cy="5486399"/>
          </a:xfrm>
        </p:spPr>
        <p:txBody>
          <a:bodyPr>
            <a:normAutofit fontScale="92500" lnSpcReduction="20000"/>
          </a:bodyPr>
          <a:lstStyle/>
          <a:p>
            <a:r>
              <a:rPr lang="en-GB" dirty="0"/>
              <a:t>A concise vision statement summarizes the long-term purpose and intent of the product. </a:t>
            </a:r>
          </a:p>
          <a:p>
            <a:r>
              <a:rPr lang="en-GB" dirty="0"/>
              <a:t>The following keyword template works well for crafting a product vision statement:</a:t>
            </a:r>
          </a:p>
          <a:p>
            <a:pPr lvl="1"/>
            <a:r>
              <a:rPr lang="en-GB" b="1" i="1" dirty="0"/>
              <a:t>For</a:t>
            </a:r>
            <a:r>
              <a:rPr lang="en-GB" dirty="0"/>
              <a:t> [target customer]</a:t>
            </a:r>
          </a:p>
          <a:p>
            <a:pPr lvl="1"/>
            <a:r>
              <a:rPr lang="en-GB" b="1" i="1" dirty="0"/>
              <a:t>Who</a:t>
            </a:r>
            <a:r>
              <a:rPr lang="en-GB" dirty="0"/>
              <a:t> [statement of the need or opportunity]</a:t>
            </a:r>
          </a:p>
          <a:p>
            <a:pPr lvl="1"/>
            <a:r>
              <a:rPr lang="en-GB" b="1" i="1" dirty="0"/>
              <a:t>The</a:t>
            </a:r>
            <a:r>
              <a:rPr lang="en-GB" dirty="0"/>
              <a:t> [product name]</a:t>
            </a:r>
          </a:p>
          <a:p>
            <a:pPr lvl="1"/>
            <a:r>
              <a:rPr lang="en-GB" b="1" i="1" dirty="0"/>
              <a:t>Is</a:t>
            </a:r>
            <a:r>
              <a:rPr lang="en-GB" dirty="0"/>
              <a:t> [product category] </a:t>
            </a:r>
          </a:p>
          <a:p>
            <a:pPr lvl="1"/>
            <a:r>
              <a:rPr lang="en-GB" b="1" i="1" dirty="0"/>
              <a:t>That</a:t>
            </a:r>
            <a:r>
              <a:rPr lang="en-GB" dirty="0"/>
              <a:t> [major capabilities, key benefit, compelling reason to buy or use] </a:t>
            </a:r>
          </a:p>
          <a:p>
            <a:pPr lvl="1"/>
            <a:r>
              <a:rPr lang="en-GB" b="1" i="1" dirty="0"/>
              <a:t>Unlike</a:t>
            </a:r>
            <a:r>
              <a:rPr lang="en-GB" dirty="0"/>
              <a:t> [primary competitive alternative, current system, current business process] </a:t>
            </a:r>
          </a:p>
          <a:p>
            <a:pPr lvl="1"/>
            <a:r>
              <a:rPr lang="en-GB" b="1" i="1" dirty="0"/>
              <a:t>Our product </a:t>
            </a:r>
            <a:r>
              <a:rPr lang="en-GB" dirty="0"/>
              <a:t>[statement of primary differentiation and advantages of new product] </a:t>
            </a:r>
          </a:p>
          <a:p>
            <a:endParaRPr lang="en-GB" dirty="0"/>
          </a:p>
          <a:p>
            <a:endParaRPr lang="en-GB" dirty="0"/>
          </a:p>
          <a:p>
            <a:endParaRPr lang="en-PK" dirty="0"/>
          </a:p>
        </p:txBody>
      </p:sp>
      <p:sp>
        <p:nvSpPr>
          <p:cNvPr id="7" name="Content Placeholder 4">
            <a:extLst>
              <a:ext uri="{FF2B5EF4-FFF2-40B4-BE49-F238E27FC236}">
                <a16:creationId xmlns:a16="http://schemas.microsoft.com/office/drawing/2014/main" id="{90428018-033C-D940-AFB1-677E69AD6936}"/>
              </a:ext>
            </a:extLst>
          </p:cNvPr>
          <p:cNvSpPr txBox="1">
            <a:spLocks/>
          </p:cNvSpPr>
          <p:nvPr/>
        </p:nvSpPr>
        <p:spPr>
          <a:xfrm>
            <a:off x="6459792" y="353960"/>
            <a:ext cx="5599473" cy="6351639"/>
          </a:xfrm>
          <a:custGeom>
            <a:avLst/>
            <a:gdLst>
              <a:gd name="connsiteX0" fmla="*/ 0 w 5599473"/>
              <a:gd name="connsiteY0" fmla="*/ 0 h 6351639"/>
              <a:gd name="connsiteX1" fmla="*/ 447958 w 5599473"/>
              <a:gd name="connsiteY1" fmla="*/ 0 h 6351639"/>
              <a:gd name="connsiteX2" fmla="*/ 839921 w 5599473"/>
              <a:gd name="connsiteY2" fmla="*/ 0 h 6351639"/>
              <a:gd name="connsiteX3" fmla="*/ 1399868 w 5599473"/>
              <a:gd name="connsiteY3" fmla="*/ 0 h 6351639"/>
              <a:gd name="connsiteX4" fmla="*/ 2071805 w 5599473"/>
              <a:gd name="connsiteY4" fmla="*/ 0 h 6351639"/>
              <a:gd name="connsiteX5" fmla="*/ 2575758 w 5599473"/>
              <a:gd name="connsiteY5" fmla="*/ 0 h 6351639"/>
              <a:gd name="connsiteX6" fmla="*/ 3079710 w 5599473"/>
              <a:gd name="connsiteY6" fmla="*/ 0 h 6351639"/>
              <a:gd name="connsiteX7" fmla="*/ 3639657 w 5599473"/>
              <a:gd name="connsiteY7" fmla="*/ 0 h 6351639"/>
              <a:gd name="connsiteX8" fmla="*/ 4255599 w 5599473"/>
              <a:gd name="connsiteY8" fmla="*/ 0 h 6351639"/>
              <a:gd name="connsiteX9" fmla="*/ 4871542 w 5599473"/>
              <a:gd name="connsiteY9" fmla="*/ 0 h 6351639"/>
              <a:gd name="connsiteX10" fmla="*/ 5599473 w 5599473"/>
              <a:gd name="connsiteY10" fmla="*/ 0 h 6351639"/>
              <a:gd name="connsiteX11" fmla="*/ 5599473 w 5599473"/>
              <a:gd name="connsiteY11" fmla="*/ 704455 h 6351639"/>
              <a:gd name="connsiteX12" fmla="*/ 5599473 w 5599473"/>
              <a:gd name="connsiteY12" fmla="*/ 1154843 h 6351639"/>
              <a:gd name="connsiteX13" fmla="*/ 5599473 w 5599473"/>
              <a:gd name="connsiteY13" fmla="*/ 1732265 h 6351639"/>
              <a:gd name="connsiteX14" fmla="*/ 5599473 w 5599473"/>
              <a:gd name="connsiteY14" fmla="*/ 2373203 h 6351639"/>
              <a:gd name="connsiteX15" fmla="*/ 5599473 w 5599473"/>
              <a:gd name="connsiteY15" fmla="*/ 3077658 h 6351639"/>
              <a:gd name="connsiteX16" fmla="*/ 5599473 w 5599473"/>
              <a:gd name="connsiteY16" fmla="*/ 3718596 h 6351639"/>
              <a:gd name="connsiteX17" fmla="*/ 5599473 w 5599473"/>
              <a:gd name="connsiteY17" fmla="*/ 4423050 h 6351639"/>
              <a:gd name="connsiteX18" fmla="*/ 5599473 w 5599473"/>
              <a:gd name="connsiteY18" fmla="*/ 5063989 h 6351639"/>
              <a:gd name="connsiteX19" fmla="*/ 5599473 w 5599473"/>
              <a:gd name="connsiteY19" fmla="*/ 5514377 h 6351639"/>
              <a:gd name="connsiteX20" fmla="*/ 5599473 w 5599473"/>
              <a:gd name="connsiteY20" fmla="*/ 6351639 h 6351639"/>
              <a:gd name="connsiteX21" fmla="*/ 5095520 w 5599473"/>
              <a:gd name="connsiteY21" fmla="*/ 6351639 h 6351639"/>
              <a:gd name="connsiteX22" fmla="*/ 4535573 w 5599473"/>
              <a:gd name="connsiteY22" fmla="*/ 6351639 h 6351639"/>
              <a:gd name="connsiteX23" fmla="*/ 4143610 w 5599473"/>
              <a:gd name="connsiteY23" fmla="*/ 6351639 h 6351639"/>
              <a:gd name="connsiteX24" fmla="*/ 3639657 w 5599473"/>
              <a:gd name="connsiteY24" fmla="*/ 6351639 h 6351639"/>
              <a:gd name="connsiteX25" fmla="*/ 3023715 w 5599473"/>
              <a:gd name="connsiteY25" fmla="*/ 6351639 h 6351639"/>
              <a:gd name="connsiteX26" fmla="*/ 2575758 w 5599473"/>
              <a:gd name="connsiteY26" fmla="*/ 6351639 h 6351639"/>
              <a:gd name="connsiteX27" fmla="*/ 1903821 w 5599473"/>
              <a:gd name="connsiteY27" fmla="*/ 6351639 h 6351639"/>
              <a:gd name="connsiteX28" fmla="*/ 1231884 w 5599473"/>
              <a:gd name="connsiteY28" fmla="*/ 6351639 h 6351639"/>
              <a:gd name="connsiteX29" fmla="*/ 671937 w 5599473"/>
              <a:gd name="connsiteY29" fmla="*/ 6351639 h 6351639"/>
              <a:gd name="connsiteX30" fmla="*/ 0 w 5599473"/>
              <a:gd name="connsiteY30" fmla="*/ 6351639 h 6351639"/>
              <a:gd name="connsiteX31" fmla="*/ 0 w 5599473"/>
              <a:gd name="connsiteY31" fmla="*/ 5774217 h 6351639"/>
              <a:gd name="connsiteX32" fmla="*/ 0 w 5599473"/>
              <a:gd name="connsiteY32" fmla="*/ 5323828 h 6351639"/>
              <a:gd name="connsiteX33" fmla="*/ 0 w 5599473"/>
              <a:gd name="connsiteY33" fmla="*/ 4873439 h 6351639"/>
              <a:gd name="connsiteX34" fmla="*/ 0 w 5599473"/>
              <a:gd name="connsiteY34" fmla="*/ 4423050 h 6351639"/>
              <a:gd name="connsiteX35" fmla="*/ 0 w 5599473"/>
              <a:gd name="connsiteY35" fmla="*/ 3972661 h 6351639"/>
              <a:gd name="connsiteX36" fmla="*/ 0 w 5599473"/>
              <a:gd name="connsiteY36" fmla="*/ 3458756 h 6351639"/>
              <a:gd name="connsiteX37" fmla="*/ 0 w 5599473"/>
              <a:gd name="connsiteY37" fmla="*/ 3008367 h 6351639"/>
              <a:gd name="connsiteX38" fmla="*/ 0 w 5599473"/>
              <a:gd name="connsiteY38" fmla="*/ 2494462 h 6351639"/>
              <a:gd name="connsiteX39" fmla="*/ 0 w 5599473"/>
              <a:gd name="connsiteY39" fmla="*/ 1853524 h 6351639"/>
              <a:gd name="connsiteX40" fmla="*/ 0 w 5599473"/>
              <a:gd name="connsiteY40" fmla="*/ 1403135 h 6351639"/>
              <a:gd name="connsiteX41" fmla="*/ 0 w 5599473"/>
              <a:gd name="connsiteY41" fmla="*/ 1016262 h 6351639"/>
              <a:gd name="connsiteX42" fmla="*/ 0 w 5599473"/>
              <a:gd name="connsiteY42" fmla="*/ 0 h 635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599473" h="6351639" fill="none" extrusionOk="0">
                <a:moveTo>
                  <a:pt x="0" y="0"/>
                </a:moveTo>
                <a:cubicBezTo>
                  <a:pt x="111787" y="-19306"/>
                  <a:pt x="302525" y="1847"/>
                  <a:pt x="447958" y="0"/>
                </a:cubicBezTo>
                <a:cubicBezTo>
                  <a:pt x="593391" y="-1847"/>
                  <a:pt x="703738" y="31642"/>
                  <a:pt x="839921" y="0"/>
                </a:cubicBezTo>
                <a:cubicBezTo>
                  <a:pt x="976104" y="-31642"/>
                  <a:pt x="1178800" y="52724"/>
                  <a:pt x="1399868" y="0"/>
                </a:cubicBezTo>
                <a:cubicBezTo>
                  <a:pt x="1620936" y="-52724"/>
                  <a:pt x="1828432" y="35686"/>
                  <a:pt x="2071805" y="0"/>
                </a:cubicBezTo>
                <a:cubicBezTo>
                  <a:pt x="2315178" y="-35686"/>
                  <a:pt x="2473409" y="8499"/>
                  <a:pt x="2575758" y="0"/>
                </a:cubicBezTo>
                <a:cubicBezTo>
                  <a:pt x="2678107" y="-8499"/>
                  <a:pt x="2878961" y="55191"/>
                  <a:pt x="3079710" y="0"/>
                </a:cubicBezTo>
                <a:cubicBezTo>
                  <a:pt x="3280459" y="-55191"/>
                  <a:pt x="3382295" y="28198"/>
                  <a:pt x="3639657" y="0"/>
                </a:cubicBezTo>
                <a:cubicBezTo>
                  <a:pt x="3897019" y="-28198"/>
                  <a:pt x="4059658" y="19904"/>
                  <a:pt x="4255599" y="0"/>
                </a:cubicBezTo>
                <a:cubicBezTo>
                  <a:pt x="4451540" y="-19904"/>
                  <a:pt x="4721325" y="52160"/>
                  <a:pt x="4871542" y="0"/>
                </a:cubicBezTo>
                <a:cubicBezTo>
                  <a:pt x="5021759" y="-52160"/>
                  <a:pt x="5346904" y="27267"/>
                  <a:pt x="5599473" y="0"/>
                </a:cubicBezTo>
                <a:cubicBezTo>
                  <a:pt x="5655646" y="170193"/>
                  <a:pt x="5556489" y="382112"/>
                  <a:pt x="5599473" y="704455"/>
                </a:cubicBezTo>
                <a:cubicBezTo>
                  <a:pt x="5642457" y="1026798"/>
                  <a:pt x="5587166" y="1036048"/>
                  <a:pt x="5599473" y="1154843"/>
                </a:cubicBezTo>
                <a:cubicBezTo>
                  <a:pt x="5611780" y="1273638"/>
                  <a:pt x="5544098" y="1487496"/>
                  <a:pt x="5599473" y="1732265"/>
                </a:cubicBezTo>
                <a:cubicBezTo>
                  <a:pt x="5654848" y="1977034"/>
                  <a:pt x="5570713" y="2125124"/>
                  <a:pt x="5599473" y="2373203"/>
                </a:cubicBezTo>
                <a:cubicBezTo>
                  <a:pt x="5628233" y="2621282"/>
                  <a:pt x="5587657" y="2927428"/>
                  <a:pt x="5599473" y="3077658"/>
                </a:cubicBezTo>
                <a:cubicBezTo>
                  <a:pt x="5611289" y="3227888"/>
                  <a:pt x="5590464" y="3585226"/>
                  <a:pt x="5599473" y="3718596"/>
                </a:cubicBezTo>
                <a:cubicBezTo>
                  <a:pt x="5608482" y="3851966"/>
                  <a:pt x="5531443" y="4160187"/>
                  <a:pt x="5599473" y="4423050"/>
                </a:cubicBezTo>
                <a:cubicBezTo>
                  <a:pt x="5667503" y="4685913"/>
                  <a:pt x="5538254" y="4863717"/>
                  <a:pt x="5599473" y="5063989"/>
                </a:cubicBezTo>
                <a:cubicBezTo>
                  <a:pt x="5660692" y="5264261"/>
                  <a:pt x="5585134" y="5403615"/>
                  <a:pt x="5599473" y="5514377"/>
                </a:cubicBezTo>
                <a:cubicBezTo>
                  <a:pt x="5613812" y="5625139"/>
                  <a:pt x="5572899" y="6167857"/>
                  <a:pt x="5599473" y="6351639"/>
                </a:cubicBezTo>
                <a:cubicBezTo>
                  <a:pt x="5458454" y="6360399"/>
                  <a:pt x="5339207" y="6326092"/>
                  <a:pt x="5095520" y="6351639"/>
                </a:cubicBezTo>
                <a:cubicBezTo>
                  <a:pt x="4851833" y="6377186"/>
                  <a:pt x="4763621" y="6345252"/>
                  <a:pt x="4535573" y="6351639"/>
                </a:cubicBezTo>
                <a:cubicBezTo>
                  <a:pt x="4307525" y="6358026"/>
                  <a:pt x="4331662" y="6340800"/>
                  <a:pt x="4143610" y="6351639"/>
                </a:cubicBezTo>
                <a:cubicBezTo>
                  <a:pt x="3955558" y="6362478"/>
                  <a:pt x="3876785" y="6336736"/>
                  <a:pt x="3639657" y="6351639"/>
                </a:cubicBezTo>
                <a:cubicBezTo>
                  <a:pt x="3402529" y="6366542"/>
                  <a:pt x="3277051" y="6342611"/>
                  <a:pt x="3023715" y="6351639"/>
                </a:cubicBezTo>
                <a:cubicBezTo>
                  <a:pt x="2770379" y="6360667"/>
                  <a:pt x="2668702" y="6301610"/>
                  <a:pt x="2575758" y="6351639"/>
                </a:cubicBezTo>
                <a:cubicBezTo>
                  <a:pt x="2482814" y="6401668"/>
                  <a:pt x="2067110" y="6331880"/>
                  <a:pt x="1903821" y="6351639"/>
                </a:cubicBezTo>
                <a:cubicBezTo>
                  <a:pt x="1740532" y="6371398"/>
                  <a:pt x="1514976" y="6301686"/>
                  <a:pt x="1231884" y="6351639"/>
                </a:cubicBezTo>
                <a:cubicBezTo>
                  <a:pt x="948792" y="6401592"/>
                  <a:pt x="902637" y="6326391"/>
                  <a:pt x="671937" y="6351639"/>
                </a:cubicBezTo>
                <a:cubicBezTo>
                  <a:pt x="441237" y="6376887"/>
                  <a:pt x="197586" y="6295454"/>
                  <a:pt x="0" y="6351639"/>
                </a:cubicBezTo>
                <a:cubicBezTo>
                  <a:pt x="-23420" y="6096314"/>
                  <a:pt x="32902" y="6011786"/>
                  <a:pt x="0" y="5774217"/>
                </a:cubicBezTo>
                <a:cubicBezTo>
                  <a:pt x="-32902" y="5536648"/>
                  <a:pt x="27583" y="5544069"/>
                  <a:pt x="0" y="5323828"/>
                </a:cubicBezTo>
                <a:cubicBezTo>
                  <a:pt x="-27583" y="5103587"/>
                  <a:pt x="24243" y="5081157"/>
                  <a:pt x="0" y="4873439"/>
                </a:cubicBezTo>
                <a:cubicBezTo>
                  <a:pt x="-24243" y="4665721"/>
                  <a:pt x="1206" y="4622962"/>
                  <a:pt x="0" y="4423050"/>
                </a:cubicBezTo>
                <a:cubicBezTo>
                  <a:pt x="-1206" y="4223138"/>
                  <a:pt x="49927" y="4114996"/>
                  <a:pt x="0" y="3972661"/>
                </a:cubicBezTo>
                <a:cubicBezTo>
                  <a:pt x="-49927" y="3830326"/>
                  <a:pt x="18410" y="3643592"/>
                  <a:pt x="0" y="3458756"/>
                </a:cubicBezTo>
                <a:cubicBezTo>
                  <a:pt x="-18410" y="3273920"/>
                  <a:pt x="42539" y="3195636"/>
                  <a:pt x="0" y="3008367"/>
                </a:cubicBezTo>
                <a:cubicBezTo>
                  <a:pt x="-42539" y="2821098"/>
                  <a:pt x="25549" y="2681837"/>
                  <a:pt x="0" y="2494462"/>
                </a:cubicBezTo>
                <a:cubicBezTo>
                  <a:pt x="-25549" y="2307088"/>
                  <a:pt x="67005" y="2142093"/>
                  <a:pt x="0" y="1853524"/>
                </a:cubicBezTo>
                <a:cubicBezTo>
                  <a:pt x="-67005" y="1564955"/>
                  <a:pt x="2706" y="1594769"/>
                  <a:pt x="0" y="1403135"/>
                </a:cubicBezTo>
                <a:cubicBezTo>
                  <a:pt x="-2706" y="1211501"/>
                  <a:pt x="26036" y="1153242"/>
                  <a:pt x="0" y="1016262"/>
                </a:cubicBezTo>
                <a:cubicBezTo>
                  <a:pt x="-26036" y="879282"/>
                  <a:pt x="67981" y="472762"/>
                  <a:pt x="0" y="0"/>
                </a:cubicBezTo>
                <a:close/>
              </a:path>
              <a:path w="5599473" h="6351639" stroke="0" extrusionOk="0">
                <a:moveTo>
                  <a:pt x="0" y="0"/>
                </a:moveTo>
                <a:cubicBezTo>
                  <a:pt x="103950" y="-31287"/>
                  <a:pt x="293411" y="14705"/>
                  <a:pt x="503953" y="0"/>
                </a:cubicBezTo>
                <a:cubicBezTo>
                  <a:pt x="714495" y="-14705"/>
                  <a:pt x="766400" y="20010"/>
                  <a:pt x="895916" y="0"/>
                </a:cubicBezTo>
                <a:cubicBezTo>
                  <a:pt x="1025432" y="-20010"/>
                  <a:pt x="1336677" y="17220"/>
                  <a:pt x="1567852" y="0"/>
                </a:cubicBezTo>
                <a:cubicBezTo>
                  <a:pt x="1799027" y="-17220"/>
                  <a:pt x="1832027" y="46326"/>
                  <a:pt x="2071805" y="0"/>
                </a:cubicBezTo>
                <a:cubicBezTo>
                  <a:pt x="2311583" y="-46326"/>
                  <a:pt x="2433792" y="49115"/>
                  <a:pt x="2575758" y="0"/>
                </a:cubicBezTo>
                <a:cubicBezTo>
                  <a:pt x="2717724" y="-49115"/>
                  <a:pt x="2972331" y="37549"/>
                  <a:pt x="3247694" y="0"/>
                </a:cubicBezTo>
                <a:cubicBezTo>
                  <a:pt x="3523057" y="-37549"/>
                  <a:pt x="3571204" y="33072"/>
                  <a:pt x="3695652" y="0"/>
                </a:cubicBezTo>
                <a:cubicBezTo>
                  <a:pt x="3820100" y="-33072"/>
                  <a:pt x="4162863" y="26044"/>
                  <a:pt x="4367589" y="0"/>
                </a:cubicBezTo>
                <a:cubicBezTo>
                  <a:pt x="4572315" y="-26044"/>
                  <a:pt x="4724318" y="61001"/>
                  <a:pt x="5039526" y="0"/>
                </a:cubicBezTo>
                <a:cubicBezTo>
                  <a:pt x="5354734" y="-61001"/>
                  <a:pt x="5482122" y="48356"/>
                  <a:pt x="5599473" y="0"/>
                </a:cubicBezTo>
                <a:cubicBezTo>
                  <a:pt x="5621264" y="335394"/>
                  <a:pt x="5595178" y="533728"/>
                  <a:pt x="5599473" y="704455"/>
                </a:cubicBezTo>
                <a:cubicBezTo>
                  <a:pt x="5603768" y="875182"/>
                  <a:pt x="5586344" y="1045009"/>
                  <a:pt x="5599473" y="1345393"/>
                </a:cubicBezTo>
                <a:cubicBezTo>
                  <a:pt x="5612602" y="1645777"/>
                  <a:pt x="5590876" y="1644935"/>
                  <a:pt x="5599473" y="1732265"/>
                </a:cubicBezTo>
                <a:cubicBezTo>
                  <a:pt x="5608070" y="1819595"/>
                  <a:pt x="5553375" y="2159029"/>
                  <a:pt x="5599473" y="2309687"/>
                </a:cubicBezTo>
                <a:cubicBezTo>
                  <a:pt x="5645571" y="2460345"/>
                  <a:pt x="5593287" y="2762969"/>
                  <a:pt x="5599473" y="2887109"/>
                </a:cubicBezTo>
                <a:cubicBezTo>
                  <a:pt x="5605659" y="3011249"/>
                  <a:pt x="5554864" y="3190782"/>
                  <a:pt x="5599473" y="3464530"/>
                </a:cubicBezTo>
                <a:cubicBezTo>
                  <a:pt x="5644082" y="3738278"/>
                  <a:pt x="5578590" y="3967508"/>
                  <a:pt x="5599473" y="4105468"/>
                </a:cubicBezTo>
                <a:cubicBezTo>
                  <a:pt x="5620356" y="4243428"/>
                  <a:pt x="5579392" y="4452666"/>
                  <a:pt x="5599473" y="4746407"/>
                </a:cubicBezTo>
                <a:cubicBezTo>
                  <a:pt x="5619554" y="5040148"/>
                  <a:pt x="5589987" y="5195261"/>
                  <a:pt x="5599473" y="5387345"/>
                </a:cubicBezTo>
                <a:cubicBezTo>
                  <a:pt x="5608959" y="5579429"/>
                  <a:pt x="5571337" y="5658933"/>
                  <a:pt x="5599473" y="5774217"/>
                </a:cubicBezTo>
                <a:cubicBezTo>
                  <a:pt x="5627609" y="5889501"/>
                  <a:pt x="5556036" y="6162866"/>
                  <a:pt x="5599473" y="6351639"/>
                </a:cubicBezTo>
                <a:cubicBezTo>
                  <a:pt x="5384620" y="6389243"/>
                  <a:pt x="5126936" y="6351613"/>
                  <a:pt x="4983531" y="6351639"/>
                </a:cubicBezTo>
                <a:cubicBezTo>
                  <a:pt x="4840126" y="6351665"/>
                  <a:pt x="4650831" y="6348117"/>
                  <a:pt x="4535573" y="6351639"/>
                </a:cubicBezTo>
                <a:cubicBezTo>
                  <a:pt x="4420315" y="6355161"/>
                  <a:pt x="4099341" y="6286417"/>
                  <a:pt x="3975626" y="6351639"/>
                </a:cubicBezTo>
                <a:cubicBezTo>
                  <a:pt x="3851911" y="6416861"/>
                  <a:pt x="3675215" y="6320315"/>
                  <a:pt x="3583663" y="6351639"/>
                </a:cubicBezTo>
                <a:cubicBezTo>
                  <a:pt x="3492111" y="6382963"/>
                  <a:pt x="3297416" y="6306689"/>
                  <a:pt x="3191700" y="6351639"/>
                </a:cubicBezTo>
                <a:cubicBezTo>
                  <a:pt x="3085984" y="6396589"/>
                  <a:pt x="2837735" y="6290632"/>
                  <a:pt x="2631752" y="6351639"/>
                </a:cubicBezTo>
                <a:cubicBezTo>
                  <a:pt x="2425769" y="6412646"/>
                  <a:pt x="2285083" y="6340135"/>
                  <a:pt x="2183794" y="6351639"/>
                </a:cubicBezTo>
                <a:cubicBezTo>
                  <a:pt x="2082505" y="6363143"/>
                  <a:pt x="1701849" y="6291864"/>
                  <a:pt x="1567852" y="6351639"/>
                </a:cubicBezTo>
                <a:cubicBezTo>
                  <a:pt x="1433855" y="6411414"/>
                  <a:pt x="1295280" y="6334468"/>
                  <a:pt x="1119895" y="6351639"/>
                </a:cubicBezTo>
                <a:cubicBezTo>
                  <a:pt x="944510" y="6368810"/>
                  <a:pt x="660123" y="6290306"/>
                  <a:pt x="503953" y="6351639"/>
                </a:cubicBezTo>
                <a:cubicBezTo>
                  <a:pt x="347783" y="6412972"/>
                  <a:pt x="172755" y="6330375"/>
                  <a:pt x="0" y="6351639"/>
                </a:cubicBezTo>
                <a:cubicBezTo>
                  <a:pt x="-36923" y="6037183"/>
                  <a:pt x="13546" y="5907659"/>
                  <a:pt x="0" y="5710701"/>
                </a:cubicBezTo>
                <a:cubicBezTo>
                  <a:pt x="-13546" y="5513743"/>
                  <a:pt x="11545" y="5321302"/>
                  <a:pt x="0" y="5069763"/>
                </a:cubicBezTo>
                <a:cubicBezTo>
                  <a:pt x="-11545" y="4818224"/>
                  <a:pt x="49017" y="4669082"/>
                  <a:pt x="0" y="4365308"/>
                </a:cubicBezTo>
                <a:cubicBezTo>
                  <a:pt x="-49017" y="4061535"/>
                  <a:pt x="43698" y="3990459"/>
                  <a:pt x="0" y="3851403"/>
                </a:cubicBezTo>
                <a:cubicBezTo>
                  <a:pt x="-43698" y="3712348"/>
                  <a:pt x="16638" y="3369637"/>
                  <a:pt x="0" y="3146948"/>
                </a:cubicBezTo>
                <a:cubicBezTo>
                  <a:pt x="-16638" y="2924259"/>
                  <a:pt x="13635" y="2839501"/>
                  <a:pt x="0" y="2696559"/>
                </a:cubicBezTo>
                <a:cubicBezTo>
                  <a:pt x="-13635" y="2553617"/>
                  <a:pt x="27021" y="2416803"/>
                  <a:pt x="0" y="2309687"/>
                </a:cubicBezTo>
                <a:cubicBezTo>
                  <a:pt x="-27021" y="2202571"/>
                  <a:pt x="36534" y="2005661"/>
                  <a:pt x="0" y="1922814"/>
                </a:cubicBezTo>
                <a:cubicBezTo>
                  <a:pt x="-36534" y="1839967"/>
                  <a:pt x="45313" y="1520052"/>
                  <a:pt x="0" y="1281876"/>
                </a:cubicBezTo>
                <a:cubicBezTo>
                  <a:pt x="-45313" y="1043700"/>
                  <a:pt x="14705" y="1067111"/>
                  <a:pt x="0" y="895004"/>
                </a:cubicBezTo>
                <a:cubicBezTo>
                  <a:pt x="-14705" y="722897"/>
                  <a:pt x="13" y="276944"/>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vert="horz">
            <a:normAutofit fontScale="70000" lnSpcReduction="20000"/>
          </a:bodyPr>
          <a:lstStyle>
            <a:lvl1pPr marL="274320" indent="-274320" algn="l" rtl="0" eaLnBrk="1" latinLnBrk="0" hangingPunct="1">
              <a:spcBef>
                <a:spcPts val="600"/>
              </a:spcBef>
              <a:buClr>
                <a:schemeClr val="accent1"/>
              </a:buClr>
              <a:buSzPct val="76000"/>
              <a:buFont typeface="Wingdings 3"/>
              <a:buChar char=""/>
              <a:defRPr kumimoji="0" sz="28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4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2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20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8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pPr marL="0" indent="0" algn="just">
              <a:buNone/>
            </a:pPr>
            <a:r>
              <a:rPr lang="en-GB" sz="3400" b="1" i="1" dirty="0">
                <a:solidFill>
                  <a:srgbClr val="FF0000"/>
                </a:solidFill>
              </a:rPr>
              <a:t>For</a:t>
            </a:r>
            <a:r>
              <a:rPr lang="en-GB" sz="3400" b="1" i="1" dirty="0"/>
              <a:t> </a:t>
            </a:r>
            <a:r>
              <a:rPr lang="en-GB" sz="3400" i="1" dirty="0"/>
              <a:t>scientists </a:t>
            </a:r>
            <a:r>
              <a:rPr lang="en-GB" sz="3400" b="1" i="1" dirty="0">
                <a:solidFill>
                  <a:srgbClr val="FF0000"/>
                </a:solidFill>
              </a:rPr>
              <a:t>who</a:t>
            </a:r>
            <a:r>
              <a:rPr lang="en-GB" sz="3400" b="1" i="1" dirty="0"/>
              <a:t> </a:t>
            </a:r>
            <a:r>
              <a:rPr lang="en-GB" sz="3400" i="1" dirty="0"/>
              <a:t>need to request containers of chemicals, </a:t>
            </a:r>
            <a:r>
              <a:rPr lang="en-GB" sz="3400" b="1" i="1" dirty="0">
                <a:solidFill>
                  <a:srgbClr val="FF0000"/>
                </a:solidFill>
              </a:rPr>
              <a:t>the</a:t>
            </a:r>
            <a:r>
              <a:rPr lang="en-GB" sz="3400" b="1" i="1" dirty="0"/>
              <a:t> </a:t>
            </a:r>
            <a:r>
              <a:rPr lang="en-GB" sz="3400" i="1" dirty="0"/>
              <a:t>Chemical Tracking System </a:t>
            </a:r>
            <a:r>
              <a:rPr lang="en-GB" sz="3400" b="1" i="1" dirty="0"/>
              <a:t>is </a:t>
            </a:r>
            <a:r>
              <a:rPr lang="en-GB" sz="3400" i="1" dirty="0"/>
              <a:t>an information system </a:t>
            </a:r>
            <a:r>
              <a:rPr lang="en-GB" sz="3400" b="1" i="1" dirty="0">
                <a:solidFill>
                  <a:srgbClr val="FF0000"/>
                </a:solidFill>
              </a:rPr>
              <a:t>that</a:t>
            </a:r>
            <a:r>
              <a:rPr lang="en-GB" sz="3400" b="1" i="1" dirty="0"/>
              <a:t> </a:t>
            </a:r>
            <a:r>
              <a:rPr lang="en-GB" sz="3400" i="1" dirty="0"/>
              <a:t>will provide a single point of access to the chemical stockroom and to vendors. The system will store the location of every chemical container within the company, the quantity of material remaining in it, and the complete history of each container’s locations and usage. This system will save the company 25 percent on chemical costs in the first year of use by allowing the company to fully exploit chemicals that are already available within the company, dispose of fewer partially used or expired containers, and use a standard chemical purchasing process. </a:t>
            </a:r>
            <a:r>
              <a:rPr lang="en-GB" sz="3400" b="1" i="1" dirty="0">
                <a:solidFill>
                  <a:srgbClr val="FF0000"/>
                </a:solidFill>
              </a:rPr>
              <a:t>Unlike</a:t>
            </a:r>
            <a:r>
              <a:rPr lang="en-GB" sz="3400" b="1" i="1" dirty="0"/>
              <a:t> </a:t>
            </a:r>
            <a:r>
              <a:rPr lang="en-GB" sz="3400" i="1" dirty="0"/>
              <a:t>the current manual ordering processes, </a:t>
            </a:r>
            <a:r>
              <a:rPr lang="en-GB" sz="3400" b="1" i="1" dirty="0">
                <a:solidFill>
                  <a:srgbClr val="FF0000"/>
                </a:solidFill>
              </a:rPr>
              <a:t>our</a:t>
            </a:r>
            <a:r>
              <a:rPr lang="en-GB" sz="3400" b="1" i="1" dirty="0"/>
              <a:t> </a:t>
            </a:r>
            <a:r>
              <a:rPr lang="en-GB" sz="3400" b="1" i="1" dirty="0">
                <a:solidFill>
                  <a:srgbClr val="FF0000"/>
                </a:solidFill>
              </a:rPr>
              <a:t>product</a:t>
            </a:r>
            <a:r>
              <a:rPr lang="en-GB" sz="3400" b="1" i="1" dirty="0"/>
              <a:t> </a:t>
            </a:r>
            <a:r>
              <a:rPr lang="en-GB" sz="3400" i="1" dirty="0"/>
              <a:t>will generate all reports required to comply with federal and state government regulations that require the reporting of chemical usage, storage, and disposal. </a:t>
            </a:r>
            <a:endParaRPr lang="en-GB" sz="3400" dirty="0"/>
          </a:p>
          <a:p>
            <a:pPr marL="0" indent="0">
              <a:buNone/>
            </a:pPr>
            <a:endParaRPr lang="en-GB" sz="2400" dirty="0"/>
          </a:p>
        </p:txBody>
      </p:sp>
    </p:spTree>
    <p:extLst>
      <p:ext uri="{BB962C8B-B14F-4D97-AF65-F5344CB8AC3E}">
        <p14:creationId xmlns:p14="http://schemas.microsoft.com/office/powerpoint/2010/main" val="1795195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03038-46EC-0141-A2DA-F8B0BB4A404D}"/>
              </a:ext>
            </a:extLst>
          </p:cNvPr>
          <p:cNvSpPr>
            <a:spLocks noGrp="1"/>
          </p:cNvSpPr>
          <p:nvPr>
            <p:ph type="title"/>
          </p:nvPr>
        </p:nvSpPr>
        <p:spPr>
          <a:xfrm>
            <a:off x="609600" y="152400"/>
            <a:ext cx="3505200" cy="5569974"/>
          </a:xfrm>
        </p:spPr>
        <p:txBody>
          <a:bodyPr>
            <a:normAutofit/>
          </a:bodyPr>
          <a:lstStyle/>
          <a:p>
            <a:r>
              <a:rPr lang="en-GB" dirty="0"/>
              <a:t>A conversation between a business analyst and an executive sponsor to identify business problems and objectives </a:t>
            </a:r>
            <a:endParaRPr lang="en-PK" dirty="0"/>
          </a:p>
        </p:txBody>
      </p:sp>
      <p:sp>
        <p:nvSpPr>
          <p:cNvPr id="3" name="Date Placeholder 2">
            <a:extLst>
              <a:ext uri="{FF2B5EF4-FFF2-40B4-BE49-F238E27FC236}">
                <a16:creationId xmlns:a16="http://schemas.microsoft.com/office/drawing/2014/main" id="{49E1B3EB-DBEC-9848-AE0E-A2EABA241B31}"/>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48605628-48AB-E942-8F89-3C26E68E817A}"/>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12</a:t>
            </a:fld>
            <a:endParaRPr kumimoji="0" lang="en-US" dirty="0"/>
          </a:p>
        </p:txBody>
      </p:sp>
      <p:pic>
        <p:nvPicPr>
          <p:cNvPr id="6" name="Picture 5">
            <a:extLst>
              <a:ext uri="{FF2B5EF4-FFF2-40B4-BE49-F238E27FC236}">
                <a16:creationId xmlns:a16="http://schemas.microsoft.com/office/drawing/2014/main" id="{5C609513-A586-F141-BBF7-EA811ED47405}"/>
              </a:ext>
            </a:extLst>
          </p:cNvPr>
          <p:cNvPicPr>
            <a:picLocks noChangeAspect="1"/>
          </p:cNvPicPr>
          <p:nvPr/>
        </p:nvPicPr>
        <p:blipFill>
          <a:blip r:embed="rId2"/>
          <a:stretch>
            <a:fillRect/>
          </a:stretch>
        </p:blipFill>
        <p:spPr>
          <a:xfrm>
            <a:off x="4069141" y="185054"/>
            <a:ext cx="7809688" cy="6569710"/>
          </a:xfrm>
          <a:prstGeom prst="rect">
            <a:avLst/>
          </a:prstGeom>
        </p:spPr>
      </p:pic>
    </p:spTree>
    <p:extLst>
      <p:ext uri="{BB962C8B-B14F-4D97-AF65-F5344CB8AC3E}">
        <p14:creationId xmlns:p14="http://schemas.microsoft.com/office/powerpoint/2010/main" val="3775982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B8CBD-1E6B-E145-AACF-007C4A640DCB}"/>
              </a:ext>
            </a:extLst>
          </p:cNvPr>
          <p:cNvSpPr>
            <a:spLocks noGrp="1"/>
          </p:cNvSpPr>
          <p:nvPr>
            <p:ph type="title"/>
          </p:nvPr>
        </p:nvSpPr>
        <p:spPr>
          <a:xfrm>
            <a:off x="609600" y="152400"/>
            <a:ext cx="5054036" cy="990600"/>
          </a:xfrm>
        </p:spPr>
        <p:txBody>
          <a:bodyPr>
            <a:normAutofit fontScale="90000"/>
          </a:bodyPr>
          <a:lstStyle/>
          <a:p>
            <a:r>
              <a:rPr lang="en-GB" dirty="0"/>
              <a:t>Business objectives model </a:t>
            </a:r>
            <a:endParaRPr lang="en-PK" dirty="0"/>
          </a:p>
        </p:txBody>
      </p:sp>
      <p:sp>
        <p:nvSpPr>
          <p:cNvPr id="3" name="Date Placeholder 2">
            <a:extLst>
              <a:ext uri="{FF2B5EF4-FFF2-40B4-BE49-F238E27FC236}">
                <a16:creationId xmlns:a16="http://schemas.microsoft.com/office/drawing/2014/main" id="{473277AA-683D-C940-BE27-2314DA4A2A8C}"/>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357F29E-8D69-0045-B798-FCA5ACFC0C58}"/>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13</a:t>
            </a:fld>
            <a:endParaRPr kumimoji="0" lang="en-US" dirty="0"/>
          </a:p>
        </p:txBody>
      </p:sp>
      <p:sp>
        <p:nvSpPr>
          <p:cNvPr id="5" name="Content Placeholder 4">
            <a:extLst>
              <a:ext uri="{FF2B5EF4-FFF2-40B4-BE49-F238E27FC236}">
                <a16:creationId xmlns:a16="http://schemas.microsoft.com/office/drawing/2014/main" id="{8F876109-61FF-CB46-8180-7520CC465E3E}"/>
              </a:ext>
            </a:extLst>
          </p:cNvPr>
          <p:cNvSpPr>
            <a:spLocks noGrp="1"/>
          </p:cNvSpPr>
          <p:nvPr>
            <p:ph sz="quarter" idx="1"/>
          </p:nvPr>
        </p:nvSpPr>
        <p:spPr>
          <a:xfrm>
            <a:off x="609600" y="1219200"/>
            <a:ext cx="4900510" cy="4937760"/>
          </a:xfrm>
        </p:spPr>
        <p:txBody>
          <a:bodyPr/>
          <a:lstStyle/>
          <a:p>
            <a:r>
              <a:rPr lang="en-GB" dirty="0"/>
              <a:t>From the executive’s responses to the BA’s questions, the BA could construct a business objectives model </a:t>
            </a:r>
          </a:p>
          <a:p>
            <a:endParaRPr lang="en-PK" dirty="0"/>
          </a:p>
        </p:txBody>
      </p:sp>
      <p:pic>
        <p:nvPicPr>
          <p:cNvPr id="6" name="Picture 5">
            <a:extLst>
              <a:ext uri="{FF2B5EF4-FFF2-40B4-BE49-F238E27FC236}">
                <a16:creationId xmlns:a16="http://schemas.microsoft.com/office/drawing/2014/main" id="{EF7D83B8-BDAB-3E4C-A733-F6B42E009228}"/>
              </a:ext>
            </a:extLst>
          </p:cNvPr>
          <p:cNvPicPr>
            <a:picLocks noChangeAspect="1"/>
          </p:cNvPicPr>
          <p:nvPr/>
        </p:nvPicPr>
        <p:blipFill rotWithShape="1">
          <a:blip r:embed="rId2"/>
          <a:srcRect t="21007"/>
          <a:stretch/>
        </p:blipFill>
        <p:spPr>
          <a:xfrm>
            <a:off x="5663636" y="152400"/>
            <a:ext cx="6371050" cy="6699375"/>
          </a:xfrm>
          <a:prstGeom prst="rect">
            <a:avLst/>
          </a:prstGeom>
        </p:spPr>
      </p:pic>
      <p:pic>
        <p:nvPicPr>
          <p:cNvPr id="7" name="Picture 6">
            <a:extLst>
              <a:ext uri="{FF2B5EF4-FFF2-40B4-BE49-F238E27FC236}">
                <a16:creationId xmlns:a16="http://schemas.microsoft.com/office/drawing/2014/main" id="{F22F5AD6-234E-3943-905C-5E6E659E1C90}"/>
              </a:ext>
            </a:extLst>
          </p:cNvPr>
          <p:cNvPicPr>
            <a:picLocks noChangeAspect="1"/>
          </p:cNvPicPr>
          <p:nvPr/>
        </p:nvPicPr>
        <p:blipFill rotWithShape="1">
          <a:blip r:embed="rId2"/>
          <a:srcRect l="33662" r="35933" b="84487"/>
          <a:stretch/>
        </p:blipFill>
        <p:spPr>
          <a:xfrm>
            <a:off x="5510110" y="152400"/>
            <a:ext cx="2086444" cy="1417088"/>
          </a:xfrm>
          <a:prstGeom prst="rect">
            <a:avLst/>
          </a:prstGeom>
        </p:spPr>
      </p:pic>
      <p:cxnSp>
        <p:nvCxnSpPr>
          <p:cNvPr id="9" name="Straight Arrow Connector 8">
            <a:extLst>
              <a:ext uri="{FF2B5EF4-FFF2-40B4-BE49-F238E27FC236}">
                <a16:creationId xmlns:a16="http://schemas.microsoft.com/office/drawing/2014/main" id="{715F6729-06DC-3143-BE76-3CE836F3460A}"/>
              </a:ext>
            </a:extLst>
          </p:cNvPr>
          <p:cNvCxnSpPr>
            <a:cxnSpLocks/>
          </p:cNvCxnSpPr>
          <p:nvPr/>
        </p:nvCxnSpPr>
        <p:spPr>
          <a:xfrm>
            <a:off x="7473462" y="860944"/>
            <a:ext cx="404446" cy="0"/>
          </a:xfrm>
          <a:prstGeom prst="straightConnector1">
            <a:avLst/>
          </a:prstGeom>
          <a:ln w="381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3329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6662C85-90F6-BC4E-AC8F-ACDE5C2DB2EE}"/>
              </a:ext>
            </a:extLst>
          </p:cNvPr>
          <p:cNvPicPr>
            <a:picLocks noChangeAspect="1"/>
          </p:cNvPicPr>
          <p:nvPr/>
        </p:nvPicPr>
        <p:blipFill>
          <a:blip r:embed="rId2"/>
          <a:stretch>
            <a:fillRect/>
          </a:stretch>
        </p:blipFill>
        <p:spPr>
          <a:xfrm>
            <a:off x="3201861" y="70340"/>
            <a:ext cx="8990139" cy="6722110"/>
          </a:xfrm>
          <a:prstGeom prst="rect">
            <a:avLst/>
          </a:prstGeom>
        </p:spPr>
      </p:pic>
      <p:sp>
        <p:nvSpPr>
          <p:cNvPr id="8" name="Title 7">
            <a:extLst>
              <a:ext uri="{FF2B5EF4-FFF2-40B4-BE49-F238E27FC236}">
                <a16:creationId xmlns:a16="http://schemas.microsoft.com/office/drawing/2014/main" id="{DDDBF757-DE09-824F-A9BB-9E9E3EEF9F4B}"/>
              </a:ext>
            </a:extLst>
          </p:cNvPr>
          <p:cNvSpPr>
            <a:spLocks noGrp="1"/>
          </p:cNvSpPr>
          <p:nvPr>
            <p:ph type="title"/>
          </p:nvPr>
        </p:nvSpPr>
        <p:spPr/>
        <p:txBody>
          <a:bodyPr>
            <a:normAutofit/>
          </a:bodyPr>
          <a:lstStyle/>
          <a:p>
            <a:r>
              <a:rPr lang="en-GB" dirty="0"/>
              <a:t>Context diagram </a:t>
            </a:r>
            <a:endParaRPr lang="en-PK" dirty="0"/>
          </a:p>
        </p:txBody>
      </p:sp>
      <p:sp>
        <p:nvSpPr>
          <p:cNvPr id="3" name="Date Placeholder 2">
            <a:extLst>
              <a:ext uri="{FF2B5EF4-FFF2-40B4-BE49-F238E27FC236}">
                <a16:creationId xmlns:a16="http://schemas.microsoft.com/office/drawing/2014/main" id="{35B19101-8CE6-4C4C-9E51-0F8804EFB3AB}"/>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E0E20144-1B56-FB46-AF95-7097E2C530E0}"/>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14</a:t>
            </a:fld>
            <a:endParaRPr kumimoji="0" lang="en-US" dirty="0"/>
          </a:p>
        </p:txBody>
      </p:sp>
      <p:sp>
        <p:nvSpPr>
          <p:cNvPr id="10" name="Content Placeholder 9">
            <a:extLst>
              <a:ext uri="{FF2B5EF4-FFF2-40B4-BE49-F238E27FC236}">
                <a16:creationId xmlns:a16="http://schemas.microsoft.com/office/drawing/2014/main" id="{0BD05A3D-741E-2445-8BE4-34D906494294}"/>
              </a:ext>
            </a:extLst>
          </p:cNvPr>
          <p:cNvSpPr>
            <a:spLocks noGrp="1"/>
          </p:cNvSpPr>
          <p:nvPr>
            <p:ph sz="quarter" idx="1"/>
          </p:nvPr>
        </p:nvSpPr>
        <p:spPr>
          <a:xfrm>
            <a:off x="609600" y="1056971"/>
            <a:ext cx="4507523" cy="5648629"/>
          </a:xfrm>
        </p:spPr>
        <p:txBody>
          <a:bodyPr>
            <a:normAutofit lnSpcReduction="10000"/>
          </a:bodyPr>
          <a:lstStyle/>
          <a:p>
            <a:r>
              <a:rPr lang="en-GB" dirty="0"/>
              <a:t>The </a:t>
            </a:r>
            <a:r>
              <a:rPr lang="en-GB" i="1" dirty="0"/>
              <a:t>context diagram </a:t>
            </a:r>
            <a:r>
              <a:rPr lang="en-GB" dirty="0"/>
              <a:t>visually illustrates the boundary and connections between the system you’re        developing and     everything else</a:t>
            </a:r>
          </a:p>
          <a:p>
            <a:r>
              <a:rPr lang="en-GB" dirty="0"/>
              <a:t>It identifies </a:t>
            </a:r>
            <a:r>
              <a:rPr lang="en-GB" i="1" dirty="0"/>
              <a:t>external entities (terminators) </a:t>
            </a:r>
            <a:r>
              <a:rPr lang="en-GB" dirty="0"/>
              <a:t>outside the system that interface to it in some way, as well as data, control, and material </a:t>
            </a:r>
            <a:r>
              <a:rPr lang="en-GB" i="1" dirty="0"/>
              <a:t>flows </a:t>
            </a:r>
            <a:r>
              <a:rPr lang="en-GB" dirty="0"/>
              <a:t>between the terminators and the system. </a:t>
            </a:r>
          </a:p>
          <a:p>
            <a:endParaRPr lang="en-PK" dirty="0"/>
          </a:p>
        </p:txBody>
      </p:sp>
      <p:pic>
        <p:nvPicPr>
          <p:cNvPr id="11" name="Content Placeholder 6">
            <a:extLst>
              <a:ext uri="{FF2B5EF4-FFF2-40B4-BE49-F238E27FC236}">
                <a16:creationId xmlns:a16="http://schemas.microsoft.com/office/drawing/2014/main" id="{320B2BA7-9B5C-AC47-B297-E9ECF42D4492}"/>
              </a:ext>
            </a:extLst>
          </p:cNvPr>
          <p:cNvPicPr>
            <a:picLocks noChangeAspect="1"/>
          </p:cNvPicPr>
          <p:nvPr/>
        </p:nvPicPr>
        <p:blipFill>
          <a:blip r:embed="rId3"/>
          <a:stretch>
            <a:fillRect/>
          </a:stretch>
        </p:blipFill>
        <p:spPr>
          <a:xfrm>
            <a:off x="9419372" y="26607"/>
            <a:ext cx="2637532" cy="1060747"/>
          </a:xfrm>
          <a:prstGeom prst="rect">
            <a:avLst/>
          </a:prstGeom>
        </p:spPr>
      </p:pic>
    </p:spTree>
    <p:extLst>
      <p:ext uri="{BB962C8B-B14F-4D97-AF65-F5344CB8AC3E}">
        <p14:creationId xmlns:p14="http://schemas.microsoft.com/office/powerpoint/2010/main" val="2252722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03544D5-57C8-9240-85DF-E92A5EEE66F1}"/>
              </a:ext>
            </a:extLst>
          </p:cNvPr>
          <p:cNvPicPr>
            <a:picLocks noChangeAspect="1"/>
          </p:cNvPicPr>
          <p:nvPr/>
        </p:nvPicPr>
        <p:blipFill>
          <a:blip r:embed="rId2"/>
          <a:stretch>
            <a:fillRect/>
          </a:stretch>
        </p:blipFill>
        <p:spPr>
          <a:xfrm>
            <a:off x="5450636" y="491607"/>
            <a:ext cx="6726614" cy="4183626"/>
          </a:xfrm>
          <a:prstGeom prst="rect">
            <a:avLst/>
          </a:prstGeom>
        </p:spPr>
      </p:pic>
      <p:sp>
        <p:nvSpPr>
          <p:cNvPr id="2" name="Title 1">
            <a:extLst>
              <a:ext uri="{FF2B5EF4-FFF2-40B4-BE49-F238E27FC236}">
                <a16:creationId xmlns:a16="http://schemas.microsoft.com/office/drawing/2014/main" id="{74FB0F24-D9FA-2349-A182-8565FA103F8E}"/>
              </a:ext>
            </a:extLst>
          </p:cNvPr>
          <p:cNvSpPr>
            <a:spLocks noGrp="1"/>
          </p:cNvSpPr>
          <p:nvPr>
            <p:ph type="title"/>
          </p:nvPr>
        </p:nvSpPr>
        <p:spPr/>
        <p:txBody>
          <a:bodyPr>
            <a:normAutofit/>
          </a:bodyPr>
          <a:lstStyle/>
          <a:p>
            <a:r>
              <a:rPr lang="en-GB" dirty="0"/>
              <a:t>Ecosystem map </a:t>
            </a:r>
            <a:endParaRPr lang="en-PK" dirty="0"/>
          </a:p>
        </p:txBody>
      </p:sp>
      <p:sp>
        <p:nvSpPr>
          <p:cNvPr id="3" name="Date Placeholder 2">
            <a:extLst>
              <a:ext uri="{FF2B5EF4-FFF2-40B4-BE49-F238E27FC236}">
                <a16:creationId xmlns:a16="http://schemas.microsoft.com/office/drawing/2014/main" id="{3507DB8F-A28C-4345-AF31-3517B540212E}"/>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0534F48-6829-9546-BB9A-8BEDDECBE714}"/>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15</a:t>
            </a:fld>
            <a:endParaRPr kumimoji="0" lang="en-US" dirty="0"/>
          </a:p>
        </p:txBody>
      </p:sp>
      <p:sp>
        <p:nvSpPr>
          <p:cNvPr id="5" name="Content Placeholder 4">
            <a:extLst>
              <a:ext uri="{FF2B5EF4-FFF2-40B4-BE49-F238E27FC236}">
                <a16:creationId xmlns:a16="http://schemas.microsoft.com/office/drawing/2014/main" id="{327C4FDD-F69D-2B49-9892-B2235626679B}"/>
              </a:ext>
            </a:extLst>
          </p:cNvPr>
          <p:cNvSpPr>
            <a:spLocks noGrp="1"/>
          </p:cNvSpPr>
          <p:nvPr>
            <p:ph sz="quarter" idx="1"/>
          </p:nvPr>
        </p:nvSpPr>
        <p:spPr>
          <a:xfrm>
            <a:off x="565478" y="1143000"/>
            <a:ext cx="11016922" cy="5562600"/>
          </a:xfrm>
        </p:spPr>
        <p:txBody>
          <a:bodyPr>
            <a:normAutofit/>
          </a:bodyPr>
          <a:lstStyle/>
          <a:p>
            <a:r>
              <a:rPr lang="en-GB" dirty="0"/>
              <a:t>An </a:t>
            </a:r>
            <a:r>
              <a:rPr lang="en-GB" i="1" dirty="0"/>
              <a:t>ecosystem map </a:t>
            </a:r>
            <a:r>
              <a:rPr lang="en-GB" dirty="0"/>
              <a:t>shows all of                                                           the systems related to the                                                            system of interest that interact                                                          with one another and the                                                             nature of those interactions </a:t>
            </a:r>
          </a:p>
          <a:p>
            <a:r>
              <a:rPr lang="en-GB" dirty="0"/>
              <a:t>Shows all the systems that interconnect and                                      that therefore might need to be modified to                              accommodate your new system </a:t>
            </a:r>
          </a:p>
          <a:p>
            <a:r>
              <a:rPr lang="en-GB" dirty="0"/>
              <a:t>You can identify the affected systems by determining which ones consume data from your system. When you reach the point that your project does not affect any additional data, you’ve identified the scope boundary of systems that participate in the solution </a:t>
            </a:r>
          </a:p>
          <a:p>
            <a:endParaRPr lang="en-GB" dirty="0"/>
          </a:p>
          <a:p>
            <a:endParaRPr lang="en-PK" dirty="0"/>
          </a:p>
        </p:txBody>
      </p:sp>
    </p:spTree>
    <p:extLst>
      <p:ext uri="{BB962C8B-B14F-4D97-AF65-F5344CB8AC3E}">
        <p14:creationId xmlns:p14="http://schemas.microsoft.com/office/powerpoint/2010/main" val="2880926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86E158D-5CBC-E24C-B037-F02F877C6916}"/>
              </a:ext>
            </a:extLst>
          </p:cNvPr>
          <p:cNvPicPr>
            <a:picLocks noChangeAspect="1"/>
          </p:cNvPicPr>
          <p:nvPr/>
        </p:nvPicPr>
        <p:blipFill>
          <a:blip r:embed="rId2"/>
          <a:stretch>
            <a:fillRect/>
          </a:stretch>
        </p:blipFill>
        <p:spPr>
          <a:xfrm>
            <a:off x="-147486" y="520588"/>
            <a:ext cx="9837175" cy="6337411"/>
          </a:xfrm>
          <a:prstGeom prst="rect">
            <a:avLst/>
          </a:prstGeom>
        </p:spPr>
      </p:pic>
      <p:sp>
        <p:nvSpPr>
          <p:cNvPr id="2" name="Title 1">
            <a:extLst>
              <a:ext uri="{FF2B5EF4-FFF2-40B4-BE49-F238E27FC236}">
                <a16:creationId xmlns:a16="http://schemas.microsoft.com/office/drawing/2014/main" id="{AD5656F5-5D6F-E641-B87A-AB5512348CBE}"/>
              </a:ext>
            </a:extLst>
          </p:cNvPr>
          <p:cNvSpPr>
            <a:spLocks noGrp="1"/>
          </p:cNvSpPr>
          <p:nvPr>
            <p:ph type="title"/>
          </p:nvPr>
        </p:nvSpPr>
        <p:spPr/>
        <p:txBody>
          <a:bodyPr>
            <a:normAutofit fontScale="90000"/>
          </a:bodyPr>
          <a:lstStyle/>
          <a:p>
            <a:r>
              <a:rPr lang="en-GB" dirty="0"/>
              <a:t>Feature tree </a:t>
            </a:r>
            <a:br>
              <a:rPr lang="en-GB" dirty="0"/>
            </a:br>
            <a:endParaRPr lang="en-PK" dirty="0"/>
          </a:p>
        </p:txBody>
      </p:sp>
      <p:sp>
        <p:nvSpPr>
          <p:cNvPr id="3" name="Date Placeholder 2">
            <a:extLst>
              <a:ext uri="{FF2B5EF4-FFF2-40B4-BE49-F238E27FC236}">
                <a16:creationId xmlns:a16="http://schemas.microsoft.com/office/drawing/2014/main" id="{431516D3-BC54-004F-9AC3-752ECC4F76D5}"/>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1628C310-046E-134C-B169-E7C01B784EF2}"/>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16</a:t>
            </a:fld>
            <a:endParaRPr kumimoji="0" lang="en-US" dirty="0"/>
          </a:p>
        </p:txBody>
      </p:sp>
      <p:sp>
        <p:nvSpPr>
          <p:cNvPr id="5" name="Content Placeholder 4">
            <a:extLst>
              <a:ext uri="{FF2B5EF4-FFF2-40B4-BE49-F238E27FC236}">
                <a16:creationId xmlns:a16="http://schemas.microsoft.com/office/drawing/2014/main" id="{A87B1143-4224-4F46-B396-7A72F06E8E15}"/>
              </a:ext>
            </a:extLst>
          </p:cNvPr>
          <p:cNvSpPr>
            <a:spLocks noGrp="1"/>
          </p:cNvSpPr>
          <p:nvPr>
            <p:ph sz="quarter" idx="1"/>
          </p:nvPr>
        </p:nvSpPr>
        <p:spPr>
          <a:xfrm>
            <a:off x="5958346" y="441929"/>
            <a:ext cx="5712542" cy="6337411"/>
          </a:xfrm>
        </p:spPr>
        <p:txBody>
          <a:bodyPr>
            <a:normAutofit lnSpcReduction="10000"/>
          </a:bodyPr>
          <a:lstStyle/>
          <a:p>
            <a:r>
              <a:rPr lang="en-GB" sz="2400" dirty="0"/>
              <a:t>A </a:t>
            </a:r>
            <a:r>
              <a:rPr lang="en-GB" sz="2400" i="1" dirty="0"/>
              <a:t>feature tree </a:t>
            </a:r>
            <a:r>
              <a:rPr lang="en-GB" sz="2400" dirty="0"/>
              <a:t>is a visual depiction of the product’s features organized in logical groups, hierarchically subdividing each feature into further levels of detail </a:t>
            </a:r>
          </a:p>
          <a:p>
            <a:endParaRPr lang="en-GB" sz="2400" dirty="0"/>
          </a:p>
          <a:p>
            <a:endParaRPr lang="en-GB" sz="2400" dirty="0"/>
          </a:p>
          <a:p>
            <a:endParaRPr lang="en-GB" sz="2400" dirty="0"/>
          </a:p>
          <a:p>
            <a:pPr marL="0" indent="0">
              <a:buNone/>
            </a:pPr>
            <a:endParaRPr lang="en-GB" sz="2400" dirty="0"/>
          </a:p>
          <a:p>
            <a:endParaRPr lang="en-GB" sz="2400" dirty="0"/>
          </a:p>
          <a:p>
            <a:r>
              <a:rPr lang="en-GB" sz="2400" dirty="0"/>
              <a:t>provides a concise view of all of the features planned for a project, making it an ideal model to show to executives who want a quick glance at the project scope. </a:t>
            </a:r>
          </a:p>
          <a:p>
            <a:r>
              <a:rPr lang="en-GB" sz="2400" dirty="0"/>
              <a:t>can mark up a feature tree diagram to illustrate the feature allocations across releases by using </a:t>
            </a:r>
            <a:r>
              <a:rPr lang="en-GB" sz="2400" dirty="0" err="1"/>
              <a:t>colors</a:t>
            </a:r>
            <a:r>
              <a:rPr lang="en-GB" sz="2400" dirty="0"/>
              <a:t> or font variations. </a:t>
            </a:r>
          </a:p>
        </p:txBody>
      </p:sp>
    </p:spTree>
    <p:extLst>
      <p:ext uri="{BB962C8B-B14F-4D97-AF65-F5344CB8AC3E}">
        <p14:creationId xmlns:p14="http://schemas.microsoft.com/office/powerpoint/2010/main" val="967514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283986-D5F7-8149-AC0B-F3FDE46724EE}"/>
              </a:ext>
            </a:extLst>
          </p:cNvPr>
          <p:cNvSpPr>
            <a:spLocks noGrp="1"/>
          </p:cNvSpPr>
          <p:nvPr>
            <p:ph type="title"/>
          </p:nvPr>
        </p:nvSpPr>
        <p:spPr/>
        <p:txBody>
          <a:bodyPr/>
          <a:lstStyle/>
          <a:p>
            <a:r>
              <a:rPr lang="en-PK" dirty="0"/>
              <a:t>Event list</a:t>
            </a:r>
          </a:p>
        </p:txBody>
      </p:sp>
      <p:sp>
        <p:nvSpPr>
          <p:cNvPr id="3" name="Date Placeholder 2">
            <a:extLst>
              <a:ext uri="{FF2B5EF4-FFF2-40B4-BE49-F238E27FC236}">
                <a16:creationId xmlns:a16="http://schemas.microsoft.com/office/drawing/2014/main" id="{3AE378CC-4797-3D4C-87B8-B36E39D5194B}"/>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6A474218-A967-9346-824B-7D2075A280E0}"/>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17</a:t>
            </a:fld>
            <a:endParaRPr kumimoji="0" lang="en-US" dirty="0"/>
          </a:p>
        </p:txBody>
      </p:sp>
      <p:sp>
        <p:nvSpPr>
          <p:cNvPr id="5" name="Content Placeholder 4">
            <a:extLst>
              <a:ext uri="{FF2B5EF4-FFF2-40B4-BE49-F238E27FC236}">
                <a16:creationId xmlns:a16="http://schemas.microsoft.com/office/drawing/2014/main" id="{60A857E5-B790-0C4D-A6D0-43ECF3A67E6F}"/>
              </a:ext>
            </a:extLst>
          </p:cNvPr>
          <p:cNvSpPr>
            <a:spLocks noGrp="1"/>
          </p:cNvSpPr>
          <p:nvPr>
            <p:ph sz="quarter" idx="1"/>
          </p:nvPr>
        </p:nvSpPr>
        <p:spPr/>
        <p:txBody>
          <a:bodyPr>
            <a:normAutofit/>
          </a:bodyPr>
          <a:lstStyle/>
          <a:p>
            <a:r>
              <a:rPr lang="en-GB" dirty="0"/>
              <a:t>An </a:t>
            </a:r>
            <a:r>
              <a:rPr lang="en-GB" i="1" dirty="0"/>
              <a:t>event list </a:t>
            </a:r>
            <a:r>
              <a:rPr lang="en-GB" dirty="0"/>
              <a:t>identifies external events that could trigger </a:t>
            </a:r>
            <a:r>
              <a:rPr lang="en-GB" dirty="0" err="1"/>
              <a:t>behavior</a:t>
            </a:r>
            <a:r>
              <a:rPr lang="en-GB" dirty="0"/>
              <a:t> in the system. </a:t>
            </a:r>
          </a:p>
          <a:p>
            <a:r>
              <a:rPr lang="en-GB" dirty="0"/>
              <a:t>It depicts the scope boundary for the system by naming possible business events </a:t>
            </a:r>
            <a:r>
              <a:rPr lang="en-GB" dirty="0">
                <a:solidFill>
                  <a:srgbClr val="0070C0"/>
                </a:solidFill>
              </a:rPr>
              <a:t>triggered by users</a:t>
            </a:r>
            <a:r>
              <a:rPr lang="en-GB" dirty="0"/>
              <a:t>, </a:t>
            </a:r>
            <a:r>
              <a:rPr lang="en-GB" dirty="0">
                <a:solidFill>
                  <a:srgbClr val="00B050"/>
                </a:solidFill>
              </a:rPr>
              <a:t>time-triggered (temporal) events</a:t>
            </a:r>
            <a:r>
              <a:rPr lang="en-GB" dirty="0"/>
              <a:t>, </a:t>
            </a:r>
            <a:r>
              <a:rPr lang="en-GB" dirty="0">
                <a:solidFill>
                  <a:srgbClr val="7030A0"/>
                </a:solidFill>
              </a:rPr>
              <a:t>signal events received from external components</a:t>
            </a:r>
            <a:r>
              <a:rPr lang="en-GB" dirty="0"/>
              <a:t>, such as hardware devices. </a:t>
            </a:r>
          </a:p>
          <a:p>
            <a:r>
              <a:rPr lang="en-GB" dirty="0"/>
              <a:t>The event list only names the events</a:t>
            </a:r>
          </a:p>
          <a:p>
            <a:pPr lvl="1"/>
            <a:r>
              <a:rPr lang="en-GB" dirty="0"/>
              <a:t>the functional requirements that describe how the system responds to the events would be detailed in the SRS by using event-response tables </a:t>
            </a:r>
          </a:p>
          <a:p>
            <a:endParaRPr lang="en-PK" dirty="0"/>
          </a:p>
        </p:txBody>
      </p:sp>
    </p:spTree>
    <p:extLst>
      <p:ext uri="{BB962C8B-B14F-4D97-AF65-F5344CB8AC3E}">
        <p14:creationId xmlns:p14="http://schemas.microsoft.com/office/powerpoint/2010/main" val="3343917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9B90E-36D6-144C-98CB-EC64E58AFAE6}"/>
              </a:ext>
            </a:extLst>
          </p:cNvPr>
          <p:cNvSpPr>
            <a:spLocks noGrp="1"/>
          </p:cNvSpPr>
          <p:nvPr>
            <p:ph type="title"/>
          </p:nvPr>
        </p:nvSpPr>
        <p:spPr>
          <a:xfrm>
            <a:off x="609600" y="11720"/>
            <a:ext cx="10972800" cy="990600"/>
          </a:xfrm>
        </p:spPr>
        <p:txBody>
          <a:bodyPr/>
          <a:lstStyle/>
          <a:p>
            <a:r>
              <a:rPr lang="en-PK" dirty="0"/>
              <a:t>Event list</a:t>
            </a:r>
          </a:p>
        </p:txBody>
      </p:sp>
      <p:sp>
        <p:nvSpPr>
          <p:cNvPr id="3" name="Date Placeholder 2">
            <a:extLst>
              <a:ext uri="{FF2B5EF4-FFF2-40B4-BE49-F238E27FC236}">
                <a16:creationId xmlns:a16="http://schemas.microsoft.com/office/drawing/2014/main" id="{92F8D724-1AA7-574D-A414-1AE2606EDDAD}"/>
              </a:ext>
            </a:extLst>
          </p:cNvPr>
          <p:cNvSpPr>
            <a:spLocks noGrp="1"/>
          </p:cNvSpPr>
          <p:nvPr>
            <p:ph type="dt" sz="half" idx="10"/>
          </p:nvPr>
        </p:nvSpPr>
        <p:spPr>
          <a:xfrm>
            <a:off x="605533" y="6356350"/>
            <a:ext cx="3071756" cy="365760"/>
          </a:xfrm>
        </p:spPr>
        <p:txBody>
          <a:bodyPr/>
          <a:lstStyle/>
          <a:p>
            <a:r>
              <a:rPr lang="en-US"/>
              <a:t>RQ</a:t>
            </a:r>
            <a:endParaRPr lang="en-US" dirty="0"/>
          </a:p>
        </p:txBody>
      </p:sp>
      <p:sp>
        <p:nvSpPr>
          <p:cNvPr id="4" name="Slide Number Placeholder 3">
            <a:extLst>
              <a:ext uri="{FF2B5EF4-FFF2-40B4-BE49-F238E27FC236}">
                <a16:creationId xmlns:a16="http://schemas.microsoft.com/office/drawing/2014/main" id="{5A1B840E-B0C7-A948-8649-948DDDCB3880}"/>
              </a:ext>
            </a:extLst>
          </p:cNvPr>
          <p:cNvSpPr>
            <a:spLocks noGrp="1"/>
          </p:cNvSpPr>
          <p:nvPr>
            <p:ph type="sldNum" sz="quarter" idx="12"/>
          </p:nvPr>
        </p:nvSpPr>
        <p:spPr>
          <a:xfrm>
            <a:off x="8944869" y="6356350"/>
            <a:ext cx="2637532" cy="365760"/>
          </a:xfrm>
        </p:spPr>
        <p:txBody>
          <a:bodyPr/>
          <a:lstStyle/>
          <a:p>
            <a:fld id="{EA7C8D44-3667-46F6-9772-CC52308E2A7F}" type="slidenum">
              <a:rPr lang="en-US" smtClean="0"/>
              <a:pPr/>
              <a:t>18</a:t>
            </a:fld>
            <a:endParaRPr lang="en-US" dirty="0"/>
          </a:p>
        </p:txBody>
      </p:sp>
      <p:sp>
        <p:nvSpPr>
          <p:cNvPr id="10" name="Content Placeholder 9">
            <a:extLst>
              <a:ext uri="{FF2B5EF4-FFF2-40B4-BE49-F238E27FC236}">
                <a16:creationId xmlns:a16="http://schemas.microsoft.com/office/drawing/2014/main" id="{77D0CF94-DFE9-BF4C-97EC-7812835DF7E9}"/>
              </a:ext>
            </a:extLst>
          </p:cNvPr>
          <p:cNvSpPr>
            <a:spLocks noGrp="1"/>
          </p:cNvSpPr>
          <p:nvPr>
            <p:ph sz="quarter" idx="1"/>
          </p:nvPr>
        </p:nvSpPr>
        <p:spPr>
          <a:xfrm>
            <a:off x="357554" y="851457"/>
            <a:ext cx="11834446" cy="3124201"/>
          </a:xfrm>
        </p:spPr>
        <p:txBody>
          <a:bodyPr>
            <a:normAutofit/>
          </a:bodyPr>
          <a:lstStyle/>
          <a:p>
            <a:r>
              <a:rPr lang="en-GB" sz="2400" dirty="0"/>
              <a:t>Partial event list for the Chemical Tracking System:</a:t>
            </a:r>
          </a:p>
          <a:p>
            <a:r>
              <a:rPr lang="en-GB" sz="2400" dirty="0"/>
              <a:t>Notice how the event list complements the context diagram and ecosystem map. </a:t>
            </a:r>
          </a:p>
          <a:p>
            <a:r>
              <a:rPr lang="en-GB" sz="2400" dirty="0"/>
              <a:t>The context diagram and ecosystem map collectively describe the external actors and systems involved, whereas the event list identifies what those actors and systems might do to trigger </a:t>
            </a:r>
            <a:r>
              <a:rPr lang="en-GB" sz="2400" dirty="0" err="1"/>
              <a:t>behavior</a:t>
            </a:r>
            <a:r>
              <a:rPr lang="en-GB" sz="2400" dirty="0"/>
              <a:t> in                                                                                                     the system being                                                                                                     specified. </a:t>
            </a:r>
          </a:p>
          <a:p>
            <a:endParaRPr lang="en-GB" sz="2400" dirty="0"/>
          </a:p>
        </p:txBody>
      </p:sp>
      <p:pic>
        <p:nvPicPr>
          <p:cNvPr id="2049" name="Picture 1" descr="page129image59929184">
            <a:extLst>
              <a:ext uri="{FF2B5EF4-FFF2-40B4-BE49-F238E27FC236}">
                <a16:creationId xmlns:a16="http://schemas.microsoft.com/office/drawing/2014/main" id="{3BBCF0A5-537F-5947-BDD6-567D465F8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3681" y="2583455"/>
            <a:ext cx="8311105" cy="4138019"/>
          </a:xfrm>
          <a:custGeom>
            <a:avLst/>
            <a:gdLst>
              <a:gd name="connsiteX0" fmla="*/ 0 w 8311105"/>
              <a:gd name="connsiteY0" fmla="*/ 0 h 4138019"/>
              <a:gd name="connsiteX1" fmla="*/ 609481 w 8311105"/>
              <a:gd name="connsiteY1" fmla="*/ 0 h 4138019"/>
              <a:gd name="connsiteX2" fmla="*/ 1052740 w 8311105"/>
              <a:gd name="connsiteY2" fmla="*/ 0 h 4138019"/>
              <a:gd name="connsiteX3" fmla="*/ 1911554 w 8311105"/>
              <a:gd name="connsiteY3" fmla="*/ 0 h 4138019"/>
              <a:gd name="connsiteX4" fmla="*/ 2521035 w 8311105"/>
              <a:gd name="connsiteY4" fmla="*/ 0 h 4138019"/>
              <a:gd name="connsiteX5" fmla="*/ 3130516 w 8311105"/>
              <a:gd name="connsiteY5" fmla="*/ 0 h 4138019"/>
              <a:gd name="connsiteX6" fmla="*/ 3989330 w 8311105"/>
              <a:gd name="connsiteY6" fmla="*/ 0 h 4138019"/>
              <a:gd name="connsiteX7" fmla="*/ 4515700 w 8311105"/>
              <a:gd name="connsiteY7" fmla="*/ 0 h 4138019"/>
              <a:gd name="connsiteX8" fmla="*/ 5374515 w 8311105"/>
              <a:gd name="connsiteY8" fmla="*/ 0 h 4138019"/>
              <a:gd name="connsiteX9" fmla="*/ 6233329 w 8311105"/>
              <a:gd name="connsiteY9" fmla="*/ 0 h 4138019"/>
              <a:gd name="connsiteX10" fmla="*/ 6925921 w 8311105"/>
              <a:gd name="connsiteY10" fmla="*/ 0 h 4138019"/>
              <a:gd name="connsiteX11" fmla="*/ 8311105 w 8311105"/>
              <a:gd name="connsiteY11" fmla="*/ 0 h 4138019"/>
              <a:gd name="connsiteX12" fmla="*/ 8311105 w 8311105"/>
              <a:gd name="connsiteY12" fmla="*/ 648290 h 4138019"/>
              <a:gd name="connsiteX13" fmla="*/ 8311105 w 8311105"/>
              <a:gd name="connsiteY13" fmla="*/ 1213819 h 4138019"/>
              <a:gd name="connsiteX14" fmla="*/ 8311105 w 8311105"/>
              <a:gd name="connsiteY14" fmla="*/ 1903489 h 4138019"/>
              <a:gd name="connsiteX15" fmla="*/ 8311105 w 8311105"/>
              <a:gd name="connsiteY15" fmla="*/ 2593159 h 4138019"/>
              <a:gd name="connsiteX16" fmla="*/ 8311105 w 8311105"/>
              <a:gd name="connsiteY16" fmla="*/ 3282828 h 4138019"/>
              <a:gd name="connsiteX17" fmla="*/ 8311105 w 8311105"/>
              <a:gd name="connsiteY17" fmla="*/ 4138019 h 4138019"/>
              <a:gd name="connsiteX18" fmla="*/ 7535402 w 8311105"/>
              <a:gd name="connsiteY18" fmla="*/ 4138019 h 4138019"/>
              <a:gd name="connsiteX19" fmla="*/ 7092143 w 8311105"/>
              <a:gd name="connsiteY19" fmla="*/ 4138019 h 4138019"/>
              <a:gd name="connsiteX20" fmla="*/ 6565773 w 8311105"/>
              <a:gd name="connsiteY20" fmla="*/ 4138019 h 4138019"/>
              <a:gd name="connsiteX21" fmla="*/ 5706959 w 8311105"/>
              <a:gd name="connsiteY21" fmla="*/ 4138019 h 4138019"/>
              <a:gd name="connsiteX22" fmla="*/ 5014367 w 8311105"/>
              <a:gd name="connsiteY22" fmla="*/ 4138019 h 4138019"/>
              <a:gd name="connsiteX23" fmla="*/ 4487997 w 8311105"/>
              <a:gd name="connsiteY23" fmla="*/ 4138019 h 4138019"/>
              <a:gd name="connsiteX24" fmla="*/ 3795405 w 8311105"/>
              <a:gd name="connsiteY24" fmla="*/ 4138019 h 4138019"/>
              <a:gd name="connsiteX25" fmla="*/ 3352146 w 8311105"/>
              <a:gd name="connsiteY25" fmla="*/ 4138019 h 4138019"/>
              <a:gd name="connsiteX26" fmla="*/ 2908887 w 8311105"/>
              <a:gd name="connsiteY26" fmla="*/ 4138019 h 4138019"/>
              <a:gd name="connsiteX27" fmla="*/ 2216295 w 8311105"/>
              <a:gd name="connsiteY27" fmla="*/ 4138019 h 4138019"/>
              <a:gd name="connsiteX28" fmla="*/ 1689925 w 8311105"/>
              <a:gd name="connsiteY28" fmla="*/ 4138019 h 4138019"/>
              <a:gd name="connsiteX29" fmla="*/ 914222 w 8311105"/>
              <a:gd name="connsiteY29" fmla="*/ 4138019 h 4138019"/>
              <a:gd name="connsiteX30" fmla="*/ 0 w 8311105"/>
              <a:gd name="connsiteY30" fmla="*/ 4138019 h 4138019"/>
              <a:gd name="connsiteX31" fmla="*/ 0 w 8311105"/>
              <a:gd name="connsiteY31" fmla="*/ 3406969 h 4138019"/>
              <a:gd name="connsiteX32" fmla="*/ 0 w 8311105"/>
              <a:gd name="connsiteY32" fmla="*/ 2675919 h 4138019"/>
              <a:gd name="connsiteX33" fmla="*/ 0 w 8311105"/>
              <a:gd name="connsiteY33" fmla="*/ 2069010 h 4138019"/>
              <a:gd name="connsiteX34" fmla="*/ 0 w 8311105"/>
              <a:gd name="connsiteY34" fmla="*/ 1337959 h 4138019"/>
              <a:gd name="connsiteX35" fmla="*/ 0 w 8311105"/>
              <a:gd name="connsiteY35" fmla="*/ 0 h 4138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311105" h="4138019" extrusionOk="0">
                <a:moveTo>
                  <a:pt x="0" y="0"/>
                </a:moveTo>
                <a:cubicBezTo>
                  <a:pt x="134214" y="-5985"/>
                  <a:pt x="469848" y="-2031"/>
                  <a:pt x="609481" y="0"/>
                </a:cubicBezTo>
                <a:cubicBezTo>
                  <a:pt x="749114" y="2031"/>
                  <a:pt x="897344" y="-7444"/>
                  <a:pt x="1052740" y="0"/>
                </a:cubicBezTo>
                <a:cubicBezTo>
                  <a:pt x="1208136" y="7444"/>
                  <a:pt x="1527414" y="25738"/>
                  <a:pt x="1911554" y="0"/>
                </a:cubicBezTo>
                <a:cubicBezTo>
                  <a:pt x="2295694" y="-25738"/>
                  <a:pt x="2380845" y="-6579"/>
                  <a:pt x="2521035" y="0"/>
                </a:cubicBezTo>
                <a:cubicBezTo>
                  <a:pt x="2661225" y="6579"/>
                  <a:pt x="2829450" y="-19713"/>
                  <a:pt x="3130516" y="0"/>
                </a:cubicBezTo>
                <a:cubicBezTo>
                  <a:pt x="3431582" y="19713"/>
                  <a:pt x="3659191" y="-12913"/>
                  <a:pt x="3989330" y="0"/>
                </a:cubicBezTo>
                <a:cubicBezTo>
                  <a:pt x="4319469" y="12913"/>
                  <a:pt x="4268508" y="5583"/>
                  <a:pt x="4515700" y="0"/>
                </a:cubicBezTo>
                <a:cubicBezTo>
                  <a:pt x="4762892" y="-5583"/>
                  <a:pt x="4962531" y="-37281"/>
                  <a:pt x="5374515" y="0"/>
                </a:cubicBezTo>
                <a:cubicBezTo>
                  <a:pt x="5786499" y="37281"/>
                  <a:pt x="5813076" y="16172"/>
                  <a:pt x="6233329" y="0"/>
                </a:cubicBezTo>
                <a:cubicBezTo>
                  <a:pt x="6653582" y="-16172"/>
                  <a:pt x="6606895" y="135"/>
                  <a:pt x="6925921" y="0"/>
                </a:cubicBezTo>
                <a:cubicBezTo>
                  <a:pt x="7244947" y="-135"/>
                  <a:pt x="7849000" y="49418"/>
                  <a:pt x="8311105" y="0"/>
                </a:cubicBezTo>
                <a:cubicBezTo>
                  <a:pt x="8285892" y="199493"/>
                  <a:pt x="8315911" y="461571"/>
                  <a:pt x="8311105" y="648290"/>
                </a:cubicBezTo>
                <a:cubicBezTo>
                  <a:pt x="8306300" y="835009"/>
                  <a:pt x="8290952" y="1050055"/>
                  <a:pt x="8311105" y="1213819"/>
                </a:cubicBezTo>
                <a:cubicBezTo>
                  <a:pt x="8331258" y="1377583"/>
                  <a:pt x="8290249" y="1560540"/>
                  <a:pt x="8311105" y="1903489"/>
                </a:cubicBezTo>
                <a:cubicBezTo>
                  <a:pt x="8331962" y="2246438"/>
                  <a:pt x="8342537" y="2293041"/>
                  <a:pt x="8311105" y="2593159"/>
                </a:cubicBezTo>
                <a:cubicBezTo>
                  <a:pt x="8279674" y="2893277"/>
                  <a:pt x="8340726" y="3027480"/>
                  <a:pt x="8311105" y="3282828"/>
                </a:cubicBezTo>
                <a:cubicBezTo>
                  <a:pt x="8281484" y="3538176"/>
                  <a:pt x="8280945" y="3953674"/>
                  <a:pt x="8311105" y="4138019"/>
                </a:cubicBezTo>
                <a:cubicBezTo>
                  <a:pt x="7959778" y="4116386"/>
                  <a:pt x="7782034" y="4108066"/>
                  <a:pt x="7535402" y="4138019"/>
                </a:cubicBezTo>
                <a:cubicBezTo>
                  <a:pt x="7288770" y="4167972"/>
                  <a:pt x="7291043" y="4148845"/>
                  <a:pt x="7092143" y="4138019"/>
                </a:cubicBezTo>
                <a:cubicBezTo>
                  <a:pt x="6893243" y="4127193"/>
                  <a:pt x="6699069" y="4156344"/>
                  <a:pt x="6565773" y="4138019"/>
                </a:cubicBezTo>
                <a:cubicBezTo>
                  <a:pt x="6432477" y="4119695"/>
                  <a:pt x="6043595" y="4157406"/>
                  <a:pt x="5706959" y="4138019"/>
                </a:cubicBezTo>
                <a:cubicBezTo>
                  <a:pt x="5370323" y="4118632"/>
                  <a:pt x="5194945" y="4110694"/>
                  <a:pt x="5014367" y="4138019"/>
                </a:cubicBezTo>
                <a:cubicBezTo>
                  <a:pt x="4833789" y="4165344"/>
                  <a:pt x="4647341" y="4149390"/>
                  <a:pt x="4487997" y="4138019"/>
                </a:cubicBezTo>
                <a:cubicBezTo>
                  <a:pt x="4328653" y="4126649"/>
                  <a:pt x="4133246" y="4120000"/>
                  <a:pt x="3795405" y="4138019"/>
                </a:cubicBezTo>
                <a:cubicBezTo>
                  <a:pt x="3457564" y="4156038"/>
                  <a:pt x="3540324" y="4125932"/>
                  <a:pt x="3352146" y="4138019"/>
                </a:cubicBezTo>
                <a:cubicBezTo>
                  <a:pt x="3163968" y="4150106"/>
                  <a:pt x="3121426" y="4141004"/>
                  <a:pt x="2908887" y="4138019"/>
                </a:cubicBezTo>
                <a:cubicBezTo>
                  <a:pt x="2696348" y="4135034"/>
                  <a:pt x="2502741" y="4163565"/>
                  <a:pt x="2216295" y="4138019"/>
                </a:cubicBezTo>
                <a:cubicBezTo>
                  <a:pt x="1929849" y="4112473"/>
                  <a:pt x="1904850" y="4130799"/>
                  <a:pt x="1689925" y="4138019"/>
                </a:cubicBezTo>
                <a:cubicBezTo>
                  <a:pt x="1475000" y="4145240"/>
                  <a:pt x="1282970" y="4139483"/>
                  <a:pt x="914222" y="4138019"/>
                </a:cubicBezTo>
                <a:cubicBezTo>
                  <a:pt x="545474" y="4136555"/>
                  <a:pt x="229765" y="4156032"/>
                  <a:pt x="0" y="4138019"/>
                </a:cubicBezTo>
                <a:cubicBezTo>
                  <a:pt x="-9767" y="3919778"/>
                  <a:pt x="21534" y="3661068"/>
                  <a:pt x="0" y="3406969"/>
                </a:cubicBezTo>
                <a:cubicBezTo>
                  <a:pt x="-21534" y="3152870"/>
                  <a:pt x="-18897" y="2899268"/>
                  <a:pt x="0" y="2675919"/>
                </a:cubicBezTo>
                <a:cubicBezTo>
                  <a:pt x="18897" y="2452570"/>
                  <a:pt x="-14957" y="2372285"/>
                  <a:pt x="0" y="2069010"/>
                </a:cubicBezTo>
                <a:cubicBezTo>
                  <a:pt x="14957" y="1765735"/>
                  <a:pt x="23171" y="1546597"/>
                  <a:pt x="0" y="1337959"/>
                </a:cubicBezTo>
                <a:cubicBezTo>
                  <a:pt x="-23171" y="1129321"/>
                  <a:pt x="-18115" y="335015"/>
                  <a:pt x="0" y="0"/>
                </a:cubicBezTo>
                <a:close/>
              </a:path>
            </a:pathLst>
          </a:custGeom>
          <a:noFill/>
          <a:ln w="28575">
            <a:solidFill>
              <a:srgbClr val="0070C0"/>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Tree>
    <p:extLst>
      <p:ext uri="{BB962C8B-B14F-4D97-AF65-F5344CB8AC3E}">
        <p14:creationId xmlns:p14="http://schemas.microsoft.com/office/powerpoint/2010/main" val="2994008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9FC2F-27DB-5949-ABA2-073BFCA2CAC7}"/>
              </a:ext>
            </a:extLst>
          </p:cNvPr>
          <p:cNvSpPr>
            <a:spLocks noGrp="1"/>
          </p:cNvSpPr>
          <p:nvPr>
            <p:ph type="title"/>
          </p:nvPr>
        </p:nvSpPr>
        <p:spPr/>
        <p:txBody>
          <a:bodyPr/>
          <a:lstStyle/>
          <a:p>
            <a:r>
              <a:rPr lang="en-GB" dirty="0"/>
              <a:t>Business objectives and the scope</a:t>
            </a:r>
          </a:p>
        </p:txBody>
      </p:sp>
      <p:sp>
        <p:nvSpPr>
          <p:cNvPr id="3" name="Date Placeholder 2">
            <a:extLst>
              <a:ext uri="{FF2B5EF4-FFF2-40B4-BE49-F238E27FC236}">
                <a16:creationId xmlns:a16="http://schemas.microsoft.com/office/drawing/2014/main" id="{5D6AC89F-790F-5C48-A755-B9EF68FBF692}"/>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E3A2C7F-BC04-6640-967C-E74042F1DB89}"/>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19</a:t>
            </a:fld>
            <a:endParaRPr kumimoji="0" lang="en-US" dirty="0"/>
          </a:p>
        </p:txBody>
      </p:sp>
      <p:sp>
        <p:nvSpPr>
          <p:cNvPr id="5" name="Content Placeholder 4">
            <a:extLst>
              <a:ext uri="{FF2B5EF4-FFF2-40B4-BE49-F238E27FC236}">
                <a16:creationId xmlns:a16="http://schemas.microsoft.com/office/drawing/2014/main" id="{2B15F083-11FC-3047-B0C5-557262D0C67D}"/>
              </a:ext>
            </a:extLst>
          </p:cNvPr>
          <p:cNvSpPr>
            <a:spLocks noGrp="1"/>
          </p:cNvSpPr>
          <p:nvPr>
            <p:ph sz="quarter" idx="1"/>
          </p:nvPr>
        </p:nvSpPr>
        <p:spPr/>
        <p:txBody>
          <a:bodyPr/>
          <a:lstStyle/>
          <a:p>
            <a:r>
              <a:rPr lang="en-GB" dirty="0"/>
              <a:t>The business requirements and an understanding of how customers will use the product are valuable when dealing with scope change.</a:t>
            </a:r>
          </a:p>
          <a:p>
            <a:r>
              <a:rPr lang="en-GB" dirty="0"/>
              <a:t>Scope change isn’t a bad thing if it helps you steer the project toward satisfying evolving customer needs. </a:t>
            </a:r>
          </a:p>
          <a:p>
            <a:r>
              <a:rPr lang="en-GB" dirty="0"/>
              <a:t>The information in the vision and scope document lets you assess whether proposed requirements are appropriate for inclusion in the project. </a:t>
            </a:r>
          </a:p>
          <a:p>
            <a:r>
              <a:rPr lang="en-GB" dirty="0"/>
              <a:t>Keep a record of why requirements were rejected</a:t>
            </a:r>
          </a:p>
          <a:p>
            <a:pPr lvl="1"/>
            <a:r>
              <a:rPr lang="en-GB" dirty="0"/>
              <a:t>they have a way of reappearing!</a:t>
            </a:r>
          </a:p>
          <a:p>
            <a:endParaRPr lang="en-GB" dirty="0"/>
          </a:p>
          <a:p>
            <a:endParaRPr lang="en-PK" dirty="0"/>
          </a:p>
        </p:txBody>
      </p:sp>
      <p:pic>
        <p:nvPicPr>
          <p:cNvPr id="3074" name="Picture 2">
            <a:extLst>
              <a:ext uri="{FF2B5EF4-FFF2-40B4-BE49-F238E27FC236}">
                <a16:creationId xmlns:a16="http://schemas.microsoft.com/office/drawing/2014/main" id="{B4FD46D2-7426-6D47-A8D4-1E3CCFDA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4713" y="3999230"/>
            <a:ext cx="2540000" cy="25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114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A5570-D2B0-944D-B235-65DDD3AD5698}"/>
              </a:ext>
            </a:extLst>
          </p:cNvPr>
          <p:cNvSpPr>
            <a:spLocks noGrp="1"/>
          </p:cNvSpPr>
          <p:nvPr>
            <p:ph type="title"/>
          </p:nvPr>
        </p:nvSpPr>
        <p:spPr/>
        <p:txBody>
          <a:bodyPr/>
          <a:lstStyle/>
          <a:p>
            <a:r>
              <a:rPr lang="en-PK" dirty="0"/>
              <a:t>Contents</a:t>
            </a:r>
          </a:p>
        </p:txBody>
      </p:sp>
      <p:sp>
        <p:nvSpPr>
          <p:cNvPr id="3" name="Date Placeholder 2">
            <a:extLst>
              <a:ext uri="{FF2B5EF4-FFF2-40B4-BE49-F238E27FC236}">
                <a16:creationId xmlns:a16="http://schemas.microsoft.com/office/drawing/2014/main" id="{758AE441-A218-2D41-96EF-C7ED963EF6ED}"/>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15B03B00-C9BC-ED44-B478-4112CF2A8A16}"/>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2</a:t>
            </a:fld>
            <a:endParaRPr kumimoji="0" lang="en-US" dirty="0"/>
          </a:p>
        </p:txBody>
      </p:sp>
      <p:sp>
        <p:nvSpPr>
          <p:cNvPr id="5" name="Content Placeholder 4">
            <a:extLst>
              <a:ext uri="{FF2B5EF4-FFF2-40B4-BE49-F238E27FC236}">
                <a16:creationId xmlns:a16="http://schemas.microsoft.com/office/drawing/2014/main" id="{5FC8E0FA-D90A-094D-B6B8-F8DB34DE1A86}"/>
              </a:ext>
            </a:extLst>
          </p:cNvPr>
          <p:cNvSpPr>
            <a:spLocks noGrp="1"/>
          </p:cNvSpPr>
          <p:nvPr>
            <p:ph sz="quarter" idx="1"/>
          </p:nvPr>
        </p:nvSpPr>
        <p:spPr/>
        <p:txBody>
          <a:bodyPr/>
          <a:lstStyle/>
          <a:p>
            <a:r>
              <a:rPr lang="en-PK" dirty="0"/>
              <a:t>Establishing business requirements</a:t>
            </a:r>
          </a:p>
          <a:p>
            <a:r>
              <a:rPr lang="en-PK" dirty="0"/>
              <a:t>Product vision and scope</a:t>
            </a:r>
          </a:p>
          <a:p>
            <a:r>
              <a:rPr lang="en-PK" dirty="0"/>
              <a:t>Scope representation techniques</a:t>
            </a:r>
          </a:p>
          <a:p>
            <a:pPr lvl="1"/>
            <a:r>
              <a:rPr lang="en-PK" dirty="0"/>
              <a:t>Context diagram</a:t>
            </a:r>
          </a:p>
          <a:p>
            <a:pPr lvl="1"/>
            <a:r>
              <a:rPr lang="en-PK" dirty="0"/>
              <a:t>Ecosystem map</a:t>
            </a:r>
          </a:p>
          <a:p>
            <a:pPr lvl="1"/>
            <a:r>
              <a:rPr lang="en-PK" dirty="0"/>
              <a:t>Feature tree</a:t>
            </a:r>
          </a:p>
          <a:p>
            <a:pPr lvl="1"/>
            <a:r>
              <a:rPr lang="en-PK" dirty="0"/>
              <a:t>Event list</a:t>
            </a:r>
          </a:p>
          <a:p>
            <a:r>
              <a:rPr lang="en-PK" dirty="0"/>
              <a:t>Impact of business requirements on scope</a:t>
            </a:r>
          </a:p>
          <a:p>
            <a:endParaRPr lang="en-PK" dirty="0"/>
          </a:p>
        </p:txBody>
      </p:sp>
    </p:spTree>
    <p:extLst>
      <p:ext uri="{BB962C8B-B14F-4D97-AF65-F5344CB8AC3E}">
        <p14:creationId xmlns:p14="http://schemas.microsoft.com/office/powerpoint/2010/main" val="535689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ow to Evaluate Project Change Requests">
            <a:extLst>
              <a:ext uri="{FF2B5EF4-FFF2-40B4-BE49-F238E27FC236}">
                <a16:creationId xmlns:a16="http://schemas.microsoft.com/office/drawing/2014/main" id="{10958E55-B726-4346-A97D-9D620BFF1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5532" y="169984"/>
            <a:ext cx="10972800" cy="65432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029FC2F-27DB-5949-ABA2-073BFCA2CAC7}"/>
              </a:ext>
            </a:extLst>
          </p:cNvPr>
          <p:cNvSpPr>
            <a:spLocks noGrp="1"/>
          </p:cNvSpPr>
          <p:nvPr>
            <p:ph type="title"/>
          </p:nvPr>
        </p:nvSpPr>
        <p:spPr>
          <a:solidFill>
            <a:schemeClr val="bg1">
              <a:alpha val="85000"/>
            </a:schemeClr>
          </a:solidFill>
        </p:spPr>
        <p:txBody>
          <a:bodyPr/>
          <a:lstStyle/>
          <a:p>
            <a:r>
              <a:rPr lang="en-GB" dirty="0"/>
              <a:t>Business objectives and the scope</a:t>
            </a:r>
          </a:p>
        </p:txBody>
      </p:sp>
      <p:sp>
        <p:nvSpPr>
          <p:cNvPr id="3" name="Date Placeholder 2">
            <a:extLst>
              <a:ext uri="{FF2B5EF4-FFF2-40B4-BE49-F238E27FC236}">
                <a16:creationId xmlns:a16="http://schemas.microsoft.com/office/drawing/2014/main" id="{5D6AC89F-790F-5C48-A755-B9EF68FBF692}"/>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E3A2C7F-BC04-6640-967C-E74042F1DB89}"/>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20</a:t>
            </a:fld>
            <a:endParaRPr kumimoji="0" lang="en-US" dirty="0"/>
          </a:p>
        </p:txBody>
      </p:sp>
      <p:sp>
        <p:nvSpPr>
          <p:cNvPr id="5" name="Content Placeholder 4">
            <a:extLst>
              <a:ext uri="{FF2B5EF4-FFF2-40B4-BE49-F238E27FC236}">
                <a16:creationId xmlns:a16="http://schemas.microsoft.com/office/drawing/2014/main" id="{2B15F083-11FC-3047-B0C5-557262D0C67D}"/>
              </a:ext>
            </a:extLst>
          </p:cNvPr>
          <p:cNvSpPr>
            <a:spLocks noGrp="1"/>
          </p:cNvSpPr>
          <p:nvPr>
            <p:ph sz="quarter" idx="1"/>
          </p:nvPr>
        </p:nvSpPr>
        <p:spPr>
          <a:xfrm>
            <a:off x="609600" y="1219200"/>
            <a:ext cx="10972800" cy="5486400"/>
          </a:xfrm>
          <a:solidFill>
            <a:schemeClr val="bg2">
              <a:alpha val="90000"/>
            </a:schemeClr>
          </a:solidFill>
        </p:spPr>
        <p:txBody>
          <a:bodyPr>
            <a:normAutofit lnSpcReduction="10000"/>
          </a:bodyPr>
          <a:lstStyle/>
          <a:p>
            <a:r>
              <a:rPr lang="en-GB" dirty="0"/>
              <a:t>Whenever someone requests a new requirement, the analyst needs to ask,  “</a:t>
            </a:r>
            <a:r>
              <a:rPr lang="en-GB" dirty="0">
                <a:solidFill>
                  <a:srgbClr val="7030A0"/>
                </a:solidFill>
              </a:rPr>
              <a:t>Is this in scope?</a:t>
            </a:r>
            <a:r>
              <a:rPr lang="en-GB" dirty="0"/>
              <a:t>” … The responses can be …</a:t>
            </a:r>
          </a:p>
          <a:p>
            <a:pPr marL="514350" indent="-514350">
              <a:buFont typeface="+mj-lt"/>
              <a:buAutoNum type="arabicPeriod"/>
            </a:pPr>
            <a:r>
              <a:rPr lang="en-GB" dirty="0"/>
              <a:t>The proposed requirement is clearly out of scope. </a:t>
            </a:r>
          </a:p>
          <a:p>
            <a:pPr marL="788670" lvl="1" indent="-514350"/>
            <a:r>
              <a:rPr lang="en-GB" dirty="0"/>
              <a:t>Perhaps it’s interesting, but it should be addressed in a future release or by another project. </a:t>
            </a:r>
          </a:p>
          <a:p>
            <a:pPr marL="514350" indent="-514350">
              <a:buFont typeface="+mj-lt"/>
              <a:buAutoNum type="arabicPeriod"/>
            </a:pPr>
            <a:r>
              <a:rPr lang="en-GB" dirty="0"/>
              <a:t>The proposed requirement lies within the defined project scope. </a:t>
            </a:r>
          </a:p>
          <a:p>
            <a:pPr marL="788670" lvl="1" indent="-514350"/>
            <a:r>
              <a:rPr lang="en-GB" dirty="0"/>
              <a:t>Including new requirements often involves making a decision to defer or cancel other planned requirements, unless you’re willing to extend the project’s duration. </a:t>
            </a:r>
          </a:p>
          <a:p>
            <a:pPr marL="514350" indent="-514350">
              <a:buFont typeface="+mj-lt"/>
              <a:buAutoNum type="arabicPeriod"/>
            </a:pPr>
            <a:r>
              <a:rPr lang="en-GB" dirty="0"/>
              <a:t>The proposed requirement is out of scope, but it’s such a good idea that the scope should be broadened to accommodate it</a:t>
            </a:r>
          </a:p>
          <a:p>
            <a:pPr marL="788670" lvl="1" indent="-514350"/>
            <a:r>
              <a:rPr lang="en-GB" dirty="0"/>
              <a:t>Incurs corresponding changes in budget, schedule, and/or staff. </a:t>
            </a:r>
          </a:p>
          <a:p>
            <a:pPr marL="788670" lvl="1" indent="-514350"/>
            <a:r>
              <a:rPr lang="en-GB" dirty="0"/>
              <a:t>Requires updating the vision and scope document</a:t>
            </a:r>
          </a:p>
          <a:p>
            <a:endParaRPr lang="en-PK" dirty="0"/>
          </a:p>
        </p:txBody>
      </p:sp>
    </p:spTree>
    <p:extLst>
      <p:ext uri="{BB962C8B-B14F-4D97-AF65-F5344CB8AC3E}">
        <p14:creationId xmlns:p14="http://schemas.microsoft.com/office/powerpoint/2010/main" val="2372508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B6F0F-8D56-E248-81F8-5208A68D3063}"/>
              </a:ext>
            </a:extLst>
          </p:cNvPr>
          <p:cNvSpPr>
            <a:spLocks noGrp="1"/>
          </p:cNvSpPr>
          <p:nvPr>
            <p:ph type="title"/>
          </p:nvPr>
        </p:nvSpPr>
        <p:spPr/>
        <p:txBody>
          <a:bodyPr/>
          <a:lstStyle/>
          <a:p>
            <a:r>
              <a:rPr lang="en-PK" dirty="0"/>
              <a:t>Summary</a:t>
            </a:r>
          </a:p>
        </p:txBody>
      </p:sp>
      <p:sp>
        <p:nvSpPr>
          <p:cNvPr id="3" name="Date Placeholder 2">
            <a:extLst>
              <a:ext uri="{FF2B5EF4-FFF2-40B4-BE49-F238E27FC236}">
                <a16:creationId xmlns:a16="http://schemas.microsoft.com/office/drawing/2014/main" id="{0A95024A-BF3D-714A-9CEC-719859F0F0AD}"/>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50515C4B-C426-004E-9155-10FB22BA3767}"/>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21</a:t>
            </a:fld>
            <a:endParaRPr kumimoji="0" lang="en-US" dirty="0"/>
          </a:p>
        </p:txBody>
      </p:sp>
      <p:sp>
        <p:nvSpPr>
          <p:cNvPr id="5" name="Content Placeholder 4">
            <a:extLst>
              <a:ext uri="{FF2B5EF4-FFF2-40B4-BE49-F238E27FC236}">
                <a16:creationId xmlns:a16="http://schemas.microsoft.com/office/drawing/2014/main" id="{4E3C895E-048C-6D45-B77E-68573C138BBA}"/>
              </a:ext>
            </a:extLst>
          </p:cNvPr>
          <p:cNvSpPr>
            <a:spLocks noGrp="1"/>
          </p:cNvSpPr>
          <p:nvPr>
            <p:ph sz="quarter" idx="1"/>
          </p:nvPr>
        </p:nvSpPr>
        <p:spPr>
          <a:xfrm>
            <a:off x="609599" y="1219200"/>
            <a:ext cx="11136923" cy="4937760"/>
          </a:xfrm>
        </p:spPr>
        <p:txBody>
          <a:bodyPr>
            <a:normAutofit lnSpcReduction="10000"/>
          </a:bodyPr>
          <a:lstStyle/>
          <a:p>
            <a:r>
              <a:rPr lang="en-GB" dirty="0"/>
              <a:t>Focus on defining clear business requirements for all of your projects.</a:t>
            </a:r>
          </a:p>
          <a:p>
            <a:pPr lvl="1"/>
            <a:r>
              <a:rPr lang="en-GB" dirty="0"/>
              <a:t>Otherwise, you are just wandering about aimlessly hoping to accomplish something useful without any way to know if you’re reaching your destination. </a:t>
            </a:r>
            <a:endParaRPr lang="en-PK" dirty="0"/>
          </a:p>
          <a:p>
            <a:r>
              <a:rPr lang="en-PK" dirty="0"/>
              <a:t>Use different artifacts and documents to clarify business requirement and scope</a:t>
            </a:r>
          </a:p>
          <a:p>
            <a:pPr lvl="1"/>
            <a:r>
              <a:rPr lang="en-PK" dirty="0"/>
              <a:t>Product vision and scope</a:t>
            </a:r>
          </a:p>
          <a:p>
            <a:pPr lvl="1"/>
            <a:r>
              <a:rPr lang="en-PK" dirty="0"/>
              <a:t>Context diagram</a:t>
            </a:r>
          </a:p>
          <a:p>
            <a:pPr lvl="1"/>
            <a:r>
              <a:rPr lang="en-PK" dirty="0"/>
              <a:t>Ecosystem map</a:t>
            </a:r>
          </a:p>
          <a:p>
            <a:pPr lvl="1"/>
            <a:r>
              <a:rPr lang="en-PK" dirty="0"/>
              <a:t>Feature tree</a:t>
            </a:r>
          </a:p>
          <a:p>
            <a:pPr lvl="1"/>
            <a:r>
              <a:rPr lang="en-PK" dirty="0"/>
              <a:t>Event list</a:t>
            </a:r>
          </a:p>
          <a:p>
            <a:r>
              <a:rPr lang="en-PK" dirty="0"/>
              <a:t>Business requirements help you in managing scope and determining </a:t>
            </a:r>
            <a:r>
              <a:rPr lang="en-GB" dirty="0"/>
              <a:t>when you can stop implementing functionality to declare a project complete</a:t>
            </a:r>
          </a:p>
          <a:p>
            <a:endParaRPr lang="en-PK" dirty="0"/>
          </a:p>
          <a:p>
            <a:endParaRPr lang="en-PK" dirty="0"/>
          </a:p>
          <a:p>
            <a:endParaRPr lang="en-PK" dirty="0"/>
          </a:p>
        </p:txBody>
      </p:sp>
    </p:spTree>
    <p:extLst>
      <p:ext uri="{BB962C8B-B14F-4D97-AF65-F5344CB8AC3E}">
        <p14:creationId xmlns:p14="http://schemas.microsoft.com/office/powerpoint/2010/main" val="266782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0F88D-A40D-7A4A-BAB9-017FA79DD2F0}"/>
              </a:ext>
            </a:extLst>
          </p:cNvPr>
          <p:cNvSpPr>
            <a:spLocks noGrp="1"/>
          </p:cNvSpPr>
          <p:nvPr>
            <p:ph type="title"/>
          </p:nvPr>
        </p:nvSpPr>
        <p:spPr/>
        <p:txBody>
          <a:bodyPr/>
          <a:lstStyle/>
          <a:p>
            <a:r>
              <a:rPr lang="en-PK" dirty="0"/>
              <a:t>Excercise</a:t>
            </a:r>
          </a:p>
        </p:txBody>
      </p:sp>
      <p:sp>
        <p:nvSpPr>
          <p:cNvPr id="3" name="Date Placeholder 2">
            <a:extLst>
              <a:ext uri="{FF2B5EF4-FFF2-40B4-BE49-F238E27FC236}">
                <a16:creationId xmlns:a16="http://schemas.microsoft.com/office/drawing/2014/main" id="{F63B1BC1-527D-0B45-8676-983DF688A7B2}"/>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E5A1FB5-A478-EF4B-9B1D-3D72AEB05BDA}"/>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22</a:t>
            </a:fld>
            <a:endParaRPr kumimoji="0" lang="en-US" dirty="0"/>
          </a:p>
        </p:txBody>
      </p:sp>
      <p:sp>
        <p:nvSpPr>
          <p:cNvPr id="5" name="Content Placeholder 4">
            <a:extLst>
              <a:ext uri="{FF2B5EF4-FFF2-40B4-BE49-F238E27FC236}">
                <a16:creationId xmlns:a16="http://schemas.microsoft.com/office/drawing/2014/main" id="{03EC2862-8224-8D42-888A-6EE028DD22B2}"/>
              </a:ext>
            </a:extLst>
          </p:cNvPr>
          <p:cNvSpPr>
            <a:spLocks noGrp="1"/>
          </p:cNvSpPr>
          <p:nvPr>
            <p:ph sz="quarter" idx="1"/>
          </p:nvPr>
        </p:nvSpPr>
        <p:spPr/>
        <p:txBody>
          <a:bodyPr/>
          <a:lstStyle/>
          <a:p>
            <a:r>
              <a:rPr lang="en-PK" dirty="0"/>
              <a:t>A client (played by your teacher) has approached you to develop a software. </a:t>
            </a:r>
          </a:p>
          <a:p>
            <a:r>
              <a:rPr lang="en-PK" dirty="0"/>
              <a:t>Talk to the client and stablish the following:</a:t>
            </a:r>
          </a:p>
          <a:p>
            <a:pPr lvl="1"/>
            <a:r>
              <a:rPr lang="en-PK" dirty="0"/>
              <a:t>Vision statement of the product</a:t>
            </a:r>
          </a:p>
          <a:p>
            <a:pPr lvl="1"/>
            <a:r>
              <a:rPr lang="en-GB" dirty="0"/>
              <a:t>Business objectives model </a:t>
            </a:r>
            <a:endParaRPr lang="en-PK" dirty="0"/>
          </a:p>
          <a:p>
            <a:pPr lvl="1"/>
            <a:r>
              <a:rPr lang="en-GB" dirty="0"/>
              <a:t>Context diagram </a:t>
            </a:r>
          </a:p>
          <a:p>
            <a:pPr lvl="1"/>
            <a:r>
              <a:rPr lang="en-GB" dirty="0"/>
              <a:t>Ecosystem map </a:t>
            </a:r>
          </a:p>
          <a:p>
            <a:pPr lvl="1"/>
            <a:r>
              <a:rPr lang="en-PK" dirty="0"/>
              <a:t>Event list</a:t>
            </a:r>
            <a:endParaRPr lang="en-GB" dirty="0"/>
          </a:p>
          <a:p>
            <a:pPr lvl="1"/>
            <a:endParaRPr lang="en-PK" dirty="0"/>
          </a:p>
        </p:txBody>
      </p:sp>
    </p:spTree>
    <p:extLst>
      <p:ext uri="{BB962C8B-B14F-4D97-AF65-F5344CB8AC3E}">
        <p14:creationId xmlns:p14="http://schemas.microsoft.com/office/powerpoint/2010/main" val="3299078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9FCA8-8D52-114E-A89D-032B5628E45C}"/>
              </a:ext>
            </a:extLst>
          </p:cNvPr>
          <p:cNvSpPr>
            <a:spLocks noGrp="1"/>
          </p:cNvSpPr>
          <p:nvPr>
            <p:ph type="title"/>
          </p:nvPr>
        </p:nvSpPr>
        <p:spPr/>
        <p:txBody>
          <a:bodyPr/>
          <a:lstStyle/>
          <a:p>
            <a:r>
              <a:rPr lang="en-PK" dirty="0"/>
              <a:t>Business requirements</a:t>
            </a:r>
          </a:p>
        </p:txBody>
      </p:sp>
      <p:sp>
        <p:nvSpPr>
          <p:cNvPr id="3" name="Date Placeholder 2">
            <a:extLst>
              <a:ext uri="{FF2B5EF4-FFF2-40B4-BE49-F238E27FC236}">
                <a16:creationId xmlns:a16="http://schemas.microsoft.com/office/drawing/2014/main" id="{CB2D2BE9-34C8-B243-B93F-27F319425B4C}"/>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542B025-33D2-0944-B347-E3BA68C4F147}"/>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3</a:t>
            </a:fld>
            <a:endParaRPr kumimoji="0" lang="en-US" dirty="0"/>
          </a:p>
        </p:txBody>
      </p:sp>
      <p:sp>
        <p:nvSpPr>
          <p:cNvPr id="5" name="Content Placeholder 4">
            <a:extLst>
              <a:ext uri="{FF2B5EF4-FFF2-40B4-BE49-F238E27FC236}">
                <a16:creationId xmlns:a16="http://schemas.microsoft.com/office/drawing/2014/main" id="{9D86BDAF-342A-D94B-BD11-A6D9AC9EE9B3}"/>
              </a:ext>
            </a:extLst>
          </p:cNvPr>
          <p:cNvSpPr>
            <a:spLocks noGrp="1"/>
          </p:cNvSpPr>
          <p:nvPr>
            <p:ph sz="quarter" idx="1"/>
          </p:nvPr>
        </p:nvSpPr>
        <p:spPr>
          <a:xfrm>
            <a:off x="609600" y="1219200"/>
            <a:ext cx="10972800" cy="5486400"/>
          </a:xfrm>
        </p:spPr>
        <p:txBody>
          <a:bodyPr>
            <a:normAutofit fontScale="92500" lnSpcReduction="10000"/>
          </a:bodyPr>
          <a:lstStyle/>
          <a:p>
            <a:r>
              <a:rPr lang="en-GB" dirty="0"/>
              <a:t>Business requirements represent the top of the requirements chain. </a:t>
            </a:r>
          </a:p>
          <a:p>
            <a:pPr lvl="1"/>
            <a:r>
              <a:rPr lang="en-GB" dirty="0"/>
              <a:t>They define the vision of the solution and the scope of the project that will implement the solution. </a:t>
            </a:r>
          </a:p>
          <a:p>
            <a:r>
              <a:rPr lang="en-GB" dirty="0"/>
              <a:t>The user requirements and functional requirements must align with the context and objectives that the business requirements establish. </a:t>
            </a:r>
          </a:p>
          <a:p>
            <a:r>
              <a:rPr lang="en-GB" dirty="0"/>
              <a:t>Requirements that don’t help the project achieve its business objectives shouldn’t be implemented. </a:t>
            </a:r>
          </a:p>
          <a:p>
            <a:r>
              <a:rPr lang="en-GB" dirty="0"/>
              <a:t>A project without a clearly defined and well-communicated direction invites disaster. </a:t>
            </a:r>
          </a:p>
          <a:p>
            <a:pPr lvl="1"/>
            <a:r>
              <a:rPr lang="en-GB" dirty="0"/>
              <a:t>The stakeholders will never agree on the requirements if they lack a common understanding of the project’s business objectives. </a:t>
            </a:r>
          </a:p>
          <a:p>
            <a:r>
              <a:rPr lang="en-GB" dirty="0"/>
              <a:t>Without a common understanding of business objectives up front, project deadlines will likely be missed and budgets will likely be overrun as the team struggles to deliver the right product. </a:t>
            </a:r>
          </a:p>
          <a:p>
            <a:endParaRPr lang="en-PK" dirty="0"/>
          </a:p>
        </p:txBody>
      </p:sp>
    </p:spTree>
    <p:extLst>
      <p:ext uri="{BB962C8B-B14F-4D97-AF65-F5344CB8AC3E}">
        <p14:creationId xmlns:p14="http://schemas.microsoft.com/office/powerpoint/2010/main" val="1745538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17AF8-F161-BE4C-8B97-2DBA2BCA7EFC}"/>
              </a:ext>
            </a:extLst>
          </p:cNvPr>
          <p:cNvSpPr>
            <a:spLocks noGrp="1"/>
          </p:cNvSpPr>
          <p:nvPr>
            <p:ph type="title"/>
          </p:nvPr>
        </p:nvSpPr>
        <p:spPr/>
        <p:txBody>
          <a:bodyPr/>
          <a:lstStyle/>
          <a:p>
            <a:r>
              <a:rPr lang="en-PK" dirty="0"/>
              <a:t>Business requirements</a:t>
            </a:r>
          </a:p>
        </p:txBody>
      </p:sp>
      <p:sp>
        <p:nvSpPr>
          <p:cNvPr id="3" name="Date Placeholder 2">
            <a:extLst>
              <a:ext uri="{FF2B5EF4-FFF2-40B4-BE49-F238E27FC236}">
                <a16:creationId xmlns:a16="http://schemas.microsoft.com/office/drawing/2014/main" id="{C4CE872E-54BE-904C-A597-E1E250CA5FF8}"/>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D32E911A-390A-7F40-B801-9CEC34552782}"/>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4</a:t>
            </a:fld>
            <a:endParaRPr kumimoji="0" lang="en-US" dirty="0"/>
          </a:p>
        </p:txBody>
      </p:sp>
      <p:sp>
        <p:nvSpPr>
          <p:cNvPr id="5" name="Content Placeholder 4">
            <a:extLst>
              <a:ext uri="{FF2B5EF4-FFF2-40B4-BE49-F238E27FC236}">
                <a16:creationId xmlns:a16="http://schemas.microsoft.com/office/drawing/2014/main" id="{7224428F-CDB7-A942-94EF-C251E709E5CE}"/>
              </a:ext>
            </a:extLst>
          </p:cNvPr>
          <p:cNvSpPr>
            <a:spLocks noGrp="1"/>
          </p:cNvSpPr>
          <p:nvPr>
            <p:ph sz="quarter" idx="1"/>
          </p:nvPr>
        </p:nvSpPr>
        <p:spPr>
          <a:xfrm>
            <a:off x="609600" y="1219200"/>
            <a:ext cx="10972800" cy="5329084"/>
          </a:xfrm>
        </p:spPr>
        <p:txBody>
          <a:bodyPr>
            <a:normAutofit/>
          </a:bodyPr>
          <a:lstStyle/>
          <a:p>
            <a:r>
              <a:rPr lang="en-GB" i="1" dirty="0"/>
              <a:t>Business requirements</a:t>
            </a:r>
            <a:r>
              <a:rPr lang="en-GB" dirty="0"/>
              <a:t> refers to a set of information that describes a need that leads to one or more projects to deliver a solution and the desired ultimate business outcomes. </a:t>
            </a:r>
          </a:p>
          <a:p>
            <a:r>
              <a:rPr lang="en-GB" dirty="0"/>
              <a:t>Business opportunities, business objectives, success metrics, and a vision statement make up the business requirements. </a:t>
            </a:r>
          </a:p>
          <a:p>
            <a:r>
              <a:rPr lang="en-GB" dirty="0"/>
              <a:t>Business requirements issues must be resolved before the functional and non-functional requirements can be fully specified. </a:t>
            </a:r>
          </a:p>
          <a:p>
            <a:r>
              <a:rPr lang="en-GB" dirty="0"/>
              <a:t>The business requirements provide a reference for making decisions about proposed requirement changes and enhancements.</a:t>
            </a:r>
          </a:p>
          <a:p>
            <a:pPr lvl="1"/>
            <a:r>
              <a:rPr lang="en-GB" dirty="0"/>
              <a:t>Business objectives, vision, and scope highlights can be displayed in every requirements elicitation session so the team can quickly judge whether a proposed requirement is in or out of scope. </a:t>
            </a:r>
          </a:p>
          <a:p>
            <a:endParaRPr lang="en-PK" dirty="0"/>
          </a:p>
        </p:txBody>
      </p:sp>
    </p:spTree>
    <p:extLst>
      <p:ext uri="{BB962C8B-B14F-4D97-AF65-F5344CB8AC3E}">
        <p14:creationId xmlns:p14="http://schemas.microsoft.com/office/powerpoint/2010/main" val="2095920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342E-DB24-874E-9BC6-4E6A67F7E54C}"/>
              </a:ext>
            </a:extLst>
          </p:cNvPr>
          <p:cNvSpPr>
            <a:spLocks noGrp="1"/>
          </p:cNvSpPr>
          <p:nvPr>
            <p:ph type="title"/>
          </p:nvPr>
        </p:nvSpPr>
        <p:spPr/>
        <p:txBody>
          <a:bodyPr>
            <a:normAutofit/>
          </a:bodyPr>
          <a:lstStyle/>
          <a:p>
            <a:r>
              <a:rPr lang="en-GB" dirty="0"/>
              <a:t>Product vision and Project scope </a:t>
            </a:r>
            <a:endParaRPr lang="en-PK" dirty="0"/>
          </a:p>
        </p:txBody>
      </p:sp>
      <p:sp>
        <p:nvSpPr>
          <p:cNvPr id="3" name="Date Placeholder 2">
            <a:extLst>
              <a:ext uri="{FF2B5EF4-FFF2-40B4-BE49-F238E27FC236}">
                <a16:creationId xmlns:a16="http://schemas.microsoft.com/office/drawing/2014/main" id="{310014C9-C85A-6944-9A3A-6D11C2048B58}"/>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4400C224-AEDB-9842-A917-588F9DAC2198}"/>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5</a:t>
            </a:fld>
            <a:endParaRPr kumimoji="0" lang="en-US" dirty="0"/>
          </a:p>
        </p:txBody>
      </p:sp>
      <p:sp>
        <p:nvSpPr>
          <p:cNvPr id="5" name="Content Placeholder 4">
            <a:extLst>
              <a:ext uri="{FF2B5EF4-FFF2-40B4-BE49-F238E27FC236}">
                <a16:creationId xmlns:a16="http://schemas.microsoft.com/office/drawing/2014/main" id="{DFA0DD67-B735-AC40-B659-422505F1BF39}"/>
              </a:ext>
            </a:extLst>
          </p:cNvPr>
          <p:cNvSpPr>
            <a:spLocks noGrp="1"/>
          </p:cNvSpPr>
          <p:nvPr>
            <p:ph sz="quarter" idx="1"/>
          </p:nvPr>
        </p:nvSpPr>
        <p:spPr/>
        <p:txBody>
          <a:bodyPr/>
          <a:lstStyle/>
          <a:p>
            <a:r>
              <a:rPr lang="en-GB" dirty="0"/>
              <a:t>The </a:t>
            </a:r>
            <a:r>
              <a:rPr lang="en-GB" i="1" dirty="0"/>
              <a:t>product vision </a:t>
            </a:r>
            <a:r>
              <a:rPr lang="en-GB" dirty="0"/>
              <a:t>describes the ultimate product that will achieve the business objectives. </a:t>
            </a:r>
          </a:p>
          <a:p>
            <a:pPr lvl="1"/>
            <a:r>
              <a:rPr lang="en-GB" dirty="0"/>
              <a:t>This product could serve as the complete solution for the business requirements or as just a portion of the solution.</a:t>
            </a:r>
          </a:p>
          <a:p>
            <a:pPr lvl="1"/>
            <a:r>
              <a:rPr lang="en-GB" dirty="0"/>
              <a:t>The vision describes what the product is about and what it ultimately could become. </a:t>
            </a:r>
          </a:p>
          <a:p>
            <a:r>
              <a:rPr lang="en-GB" dirty="0"/>
              <a:t>The </a:t>
            </a:r>
            <a:r>
              <a:rPr lang="en-GB" i="1" dirty="0"/>
              <a:t>project scope </a:t>
            </a:r>
            <a:r>
              <a:rPr lang="en-GB" dirty="0"/>
              <a:t>identifies what portion of the ultimate product vision the current project or development iteration will address. </a:t>
            </a:r>
          </a:p>
          <a:p>
            <a:pPr lvl="1"/>
            <a:r>
              <a:rPr lang="en-GB" dirty="0"/>
              <a:t>The statement of scope draws the boundary between what’s in and what’s out for this project (or iteration). </a:t>
            </a:r>
          </a:p>
          <a:p>
            <a:endParaRPr lang="en-PK" dirty="0"/>
          </a:p>
        </p:txBody>
      </p:sp>
    </p:spTree>
    <p:extLst>
      <p:ext uri="{BB962C8B-B14F-4D97-AF65-F5344CB8AC3E}">
        <p14:creationId xmlns:p14="http://schemas.microsoft.com/office/powerpoint/2010/main" val="1840241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BDB66-74DE-4D4B-81F6-AF992D32D205}"/>
              </a:ext>
            </a:extLst>
          </p:cNvPr>
          <p:cNvSpPr>
            <a:spLocks noGrp="1"/>
          </p:cNvSpPr>
          <p:nvPr>
            <p:ph type="title"/>
          </p:nvPr>
        </p:nvSpPr>
        <p:spPr/>
        <p:txBody>
          <a:bodyPr/>
          <a:lstStyle/>
          <a:p>
            <a:r>
              <a:rPr lang="en-GB" dirty="0"/>
              <a:t>Product vision and Project scope </a:t>
            </a:r>
            <a:endParaRPr lang="en-PK" dirty="0"/>
          </a:p>
        </p:txBody>
      </p:sp>
      <p:sp>
        <p:nvSpPr>
          <p:cNvPr id="3" name="Date Placeholder 2">
            <a:extLst>
              <a:ext uri="{FF2B5EF4-FFF2-40B4-BE49-F238E27FC236}">
                <a16:creationId xmlns:a16="http://schemas.microsoft.com/office/drawing/2014/main" id="{B4CFA05B-B264-644B-BF5B-D8D9BDF697DA}"/>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55A958FB-B4B8-3041-8798-23DB6B87363F}"/>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6</a:t>
            </a:fld>
            <a:endParaRPr kumimoji="0" lang="en-US" dirty="0"/>
          </a:p>
        </p:txBody>
      </p:sp>
      <p:sp>
        <p:nvSpPr>
          <p:cNvPr id="5" name="Content Placeholder 4">
            <a:extLst>
              <a:ext uri="{FF2B5EF4-FFF2-40B4-BE49-F238E27FC236}">
                <a16:creationId xmlns:a16="http://schemas.microsoft.com/office/drawing/2014/main" id="{FAB42064-8962-AD45-A2A9-061B3C750CCC}"/>
              </a:ext>
            </a:extLst>
          </p:cNvPr>
          <p:cNvSpPr>
            <a:spLocks noGrp="1"/>
          </p:cNvSpPr>
          <p:nvPr>
            <p:ph sz="quarter" idx="1"/>
          </p:nvPr>
        </p:nvSpPr>
        <p:spPr>
          <a:xfrm>
            <a:off x="609600" y="1219200"/>
            <a:ext cx="10972800" cy="3942735"/>
          </a:xfrm>
        </p:spPr>
        <p:txBody>
          <a:bodyPr/>
          <a:lstStyle/>
          <a:p>
            <a:r>
              <a:rPr lang="en-GB" dirty="0"/>
              <a:t>The vision applies to the product as a whole and should change relatively slowly as a product’s strategic positioning or a company’s business objectives evolve over time. </a:t>
            </a:r>
          </a:p>
          <a:p>
            <a:r>
              <a:rPr lang="en-GB" dirty="0"/>
              <a:t>The scope pertains to a specific project or iteration that will implement the next increment of the product’s functionality.</a:t>
            </a:r>
          </a:p>
          <a:p>
            <a:r>
              <a:rPr lang="en-GB" dirty="0"/>
              <a:t>Scope is more dynamic than vision because the stakeholders adjust the contents of each release within its schedule, budget, resource, and quality constraints. </a:t>
            </a:r>
          </a:p>
          <a:p>
            <a:endParaRPr lang="en-GB" dirty="0"/>
          </a:p>
          <a:p>
            <a:endParaRPr lang="en-PK" dirty="0"/>
          </a:p>
        </p:txBody>
      </p:sp>
      <p:pic>
        <p:nvPicPr>
          <p:cNvPr id="6" name="Picture 5">
            <a:extLst>
              <a:ext uri="{FF2B5EF4-FFF2-40B4-BE49-F238E27FC236}">
                <a16:creationId xmlns:a16="http://schemas.microsoft.com/office/drawing/2014/main" id="{434C7E59-8414-D044-85CF-4E58E34EFB8A}"/>
              </a:ext>
            </a:extLst>
          </p:cNvPr>
          <p:cNvPicPr>
            <a:picLocks noChangeAspect="1"/>
          </p:cNvPicPr>
          <p:nvPr/>
        </p:nvPicPr>
        <p:blipFill>
          <a:blip r:embed="rId2"/>
          <a:stretch>
            <a:fillRect/>
          </a:stretch>
        </p:blipFill>
        <p:spPr>
          <a:xfrm>
            <a:off x="1544197" y="4429699"/>
            <a:ext cx="9103605" cy="2275901"/>
          </a:xfrm>
          <a:prstGeom prst="rect">
            <a:avLst/>
          </a:prstGeom>
        </p:spPr>
      </p:pic>
    </p:spTree>
    <p:extLst>
      <p:ext uri="{BB962C8B-B14F-4D97-AF65-F5344CB8AC3E}">
        <p14:creationId xmlns:p14="http://schemas.microsoft.com/office/powerpoint/2010/main" val="3563037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Digital interactive service electronic kiosk flat vector illustration isolated. Digital information and payment interactive service electronic kiosk, flat royalty free illustration">
            <a:extLst>
              <a:ext uri="{FF2B5EF4-FFF2-40B4-BE49-F238E27FC236}">
                <a16:creationId xmlns:a16="http://schemas.microsoft.com/office/drawing/2014/main" id="{734EEFA9-EC71-EE4A-8AE1-4631A802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870" r="24190"/>
          <a:stretch/>
        </p:blipFill>
        <p:spPr bwMode="auto">
          <a:xfrm flipH="1">
            <a:off x="321732" y="4709651"/>
            <a:ext cx="965201" cy="185829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A219017-8E50-6C4E-B548-76AC76D9754A}"/>
              </a:ext>
            </a:extLst>
          </p:cNvPr>
          <p:cNvSpPr>
            <a:spLocks noGrp="1"/>
          </p:cNvSpPr>
          <p:nvPr>
            <p:ph type="title"/>
          </p:nvPr>
        </p:nvSpPr>
        <p:spPr/>
        <p:txBody>
          <a:bodyPr>
            <a:normAutofit/>
          </a:bodyPr>
          <a:lstStyle/>
          <a:p>
            <a:r>
              <a:rPr lang="en-GB" dirty="0"/>
              <a:t>Conflicting business requirements </a:t>
            </a:r>
            <a:endParaRPr lang="en-PK" dirty="0"/>
          </a:p>
        </p:txBody>
      </p:sp>
      <p:sp>
        <p:nvSpPr>
          <p:cNvPr id="3" name="Date Placeholder 2">
            <a:extLst>
              <a:ext uri="{FF2B5EF4-FFF2-40B4-BE49-F238E27FC236}">
                <a16:creationId xmlns:a16="http://schemas.microsoft.com/office/drawing/2014/main" id="{0BA6D3DE-9C19-D849-8203-F17CE1BF0AE3}"/>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19842425-C9FE-D54D-AE1D-62B5516D67C4}"/>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7</a:t>
            </a:fld>
            <a:endParaRPr kumimoji="0" lang="en-US" dirty="0"/>
          </a:p>
        </p:txBody>
      </p:sp>
      <p:sp>
        <p:nvSpPr>
          <p:cNvPr id="5" name="Content Placeholder 4">
            <a:extLst>
              <a:ext uri="{FF2B5EF4-FFF2-40B4-BE49-F238E27FC236}">
                <a16:creationId xmlns:a16="http://schemas.microsoft.com/office/drawing/2014/main" id="{09A5C277-EE4C-AF4B-A63C-6FF69B872944}"/>
              </a:ext>
            </a:extLst>
          </p:cNvPr>
          <p:cNvSpPr>
            <a:spLocks noGrp="1"/>
          </p:cNvSpPr>
          <p:nvPr>
            <p:ph sz="quarter" idx="1"/>
          </p:nvPr>
        </p:nvSpPr>
        <p:spPr>
          <a:xfrm>
            <a:off x="609600" y="1219200"/>
            <a:ext cx="7749035" cy="4937760"/>
          </a:xfrm>
        </p:spPr>
        <p:txBody>
          <a:bodyPr/>
          <a:lstStyle/>
          <a:p>
            <a:r>
              <a:rPr lang="en-GB" dirty="0"/>
              <a:t>Business requirements collected from multiple sources might conflict. </a:t>
            </a:r>
          </a:p>
          <a:p>
            <a:r>
              <a:rPr lang="en-GB" dirty="0"/>
              <a:t>Consider a kiosk that will be used by a retail store’s customers. </a:t>
            </a:r>
          </a:p>
          <a:p>
            <a:r>
              <a:rPr lang="en-GB" dirty="0"/>
              <a:t>The interests of three main stakeholders (the kiosk developer, retailer, and customer) may not always match</a:t>
            </a:r>
          </a:p>
          <a:p>
            <a:pPr lvl="1"/>
            <a:r>
              <a:rPr lang="en-GB" dirty="0"/>
              <a:t>e.g. the customer wants to spend less time purchasing goods and services, but the retailer would prefer to have customers linger in the store and spend more money. </a:t>
            </a:r>
          </a:p>
          <a:p>
            <a:pPr lvl="1"/>
            <a:endParaRPr lang="en-GB" dirty="0"/>
          </a:p>
          <a:p>
            <a:pPr lvl="1"/>
            <a:endParaRPr lang="en-GB" dirty="0"/>
          </a:p>
          <a:p>
            <a:endParaRPr lang="en-GB" dirty="0"/>
          </a:p>
          <a:p>
            <a:endParaRPr lang="en-PK" dirty="0"/>
          </a:p>
        </p:txBody>
      </p:sp>
      <p:pic>
        <p:nvPicPr>
          <p:cNvPr id="7" name="Picture 6">
            <a:extLst>
              <a:ext uri="{FF2B5EF4-FFF2-40B4-BE49-F238E27FC236}">
                <a16:creationId xmlns:a16="http://schemas.microsoft.com/office/drawing/2014/main" id="{E7970128-0F17-3A40-A8D8-7227F404BADC}"/>
              </a:ext>
            </a:extLst>
          </p:cNvPr>
          <p:cNvPicPr>
            <a:picLocks noChangeAspect="1"/>
          </p:cNvPicPr>
          <p:nvPr/>
        </p:nvPicPr>
        <p:blipFill>
          <a:blip r:embed="rId3"/>
          <a:stretch>
            <a:fillRect/>
          </a:stretch>
        </p:blipFill>
        <p:spPr>
          <a:xfrm>
            <a:off x="8384035" y="152400"/>
            <a:ext cx="3759200" cy="2311400"/>
          </a:xfrm>
          <a:prstGeom prst="rect">
            <a:avLst/>
          </a:prstGeom>
        </p:spPr>
      </p:pic>
      <p:pic>
        <p:nvPicPr>
          <p:cNvPr id="8" name="Picture 7">
            <a:extLst>
              <a:ext uri="{FF2B5EF4-FFF2-40B4-BE49-F238E27FC236}">
                <a16:creationId xmlns:a16="http://schemas.microsoft.com/office/drawing/2014/main" id="{869BCFB6-B0B0-BC4D-9FD7-F9EA88B75AA1}"/>
              </a:ext>
            </a:extLst>
          </p:cNvPr>
          <p:cNvPicPr>
            <a:picLocks noChangeAspect="1"/>
          </p:cNvPicPr>
          <p:nvPr/>
        </p:nvPicPr>
        <p:blipFill>
          <a:blip r:embed="rId4"/>
          <a:stretch>
            <a:fillRect/>
          </a:stretch>
        </p:blipFill>
        <p:spPr>
          <a:xfrm>
            <a:off x="8384035" y="2362200"/>
            <a:ext cx="3759200" cy="2286000"/>
          </a:xfrm>
          <a:prstGeom prst="rect">
            <a:avLst/>
          </a:prstGeom>
        </p:spPr>
      </p:pic>
      <p:pic>
        <p:nvPicPr>
          <p:cNvPr id="9" name="Picture 8">
            <a:extLst>
              <a:ext uri="{FF2B5EF4-FFF2-40B4-BE49-F238E27FC236}">
                <a16:creationId xmlns:a16="http://schemas.microsoft.com/office/drawing/2014/main" id="{4878C911-92D2-E944-B53F-3289E84B6588}"/>
              </a:ext>
            </a:extLst>
          </p:cNvPr>
          <p:cNvPicPr>
            <a:picLocks noChangeAspect="1"/>
          </p:cNvPicPr>
          <p:nvPr/>
        </p:nvPicPr>
        <p:blipFill>
          <a:blip r:embed="rId5"/>
          <a:stretch>
            <a:fillRect/>
          </a:stretch>
        </p:blipFill>
        <p:spPr>
          <a:xfrm>
            <a:off x="8384035" y="4546600"/>
            <a:ext cx="3733800" cy="2311400"/>
          </a:xfrm>
          <a:prstGeom prst="rect">
            <a:avLst/>
          </a:prstGeom>
        </p:spPr>
      </p:pic>
    </p:spTree>
    <p:extLst>
      <p:ext uri="{BB962C8B-B14F-4D97-AF65-F5344CB8AC3E}">
        <p14:creationId xmlns:p14="http://schemas.microsoft.com/office/powerpoint/2010/main" val="4146938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BCA7D-04A6-2F45-A978-09A94F1EB1DB}"/>
              </a:ext>
            </a:extLst>
          </p:cNvPr>
          <p:cNvSpPr>
            <a:spLocks noGrp="1"/>
          </p:cNvSpPr>
          <p:nvPr>
            <p:ph type="title"/>
          </p:nvPr>
        </p:nvSpPr>
        <p:spPr/>
        <p:txBody>
          <a:bodyPr/>
          <a:lstStyle/>
          <a:p>
            <a:r>
              <a:rPr lang="en-GB" dirty="0"/>
              <a:t>Conflicting business requirements </a:t>
            </a:r>
            <a:endParaRPr lang="en-PK" dirty="0"/>
          </a:p>
        </p:txBody>
      </p:sp>
      <p:sp>
        <p:nvSpPr>
          <p:cNvPr id="3" name="Date Placeholder 2">
            <a:extLst>
              <a:ext uri="{FF2B5EF4-FFF2-40B4-BE49-F238E27FC236}">
                <a16:creationId xmlns:a16="http://schemas.microsoft.com/office/drawing/2014/main" id="{760E4846-8442-2C44-90ED-4D27A28A23F5}"/>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B3404BFF-3987-764B-ABA1-64A416A7EB5A}"/>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8</a:t>
            </a:fld>
            <a:endParaRPr kumimoji="0" lang="en-US" dirty="0"/>
          </a:p>
        </p:txBody>
      </p:sp>
      <p:sp>
        <p:nvSpPr>
          <p:cNvPr id="5" name="Content Placeholder 4">
            <a:extLst>
              <a:ext uri="{FF2B5EF4-FFF2-40B4-BE49-F238E27FC236}">
                <a16:creationId xmlns:a16="http://schemas.microsoft.com/office/drawing/2014/main" id="{9ED1D37A-8F81-044E-AA2C-098019C815BD}"/>
              </a:ext>
            </a:extLst>
          </p:cNvPr>
          <p:cNvSpPr>
            <a:spLocks noGrp="1"/>
          </p:cNvSpPr>
          <p:nvPr>
            <p:ph sz="quarter" idx="1"/>
          </p:nvPr>
        </p:nvSpPr>
        <p:spPr/>
        <p:txBody>
          <a:bodyPr>
            <a:normAutofit/>
          </a:bodyPr>
          <a:lstStyle/>
          <a:p>
            <a:r>
              <a:rPr lang="en-GB" dirty="0"/>
              <a:t>The project’s decision makers must resolve the conflicts before the analyst can detail the requirements. </a:t>
            </a:r>
          </a:p>
          <a:p>
            <a:pPr lvl="1"/>
            <a:r>
              <a:rPr lang="en-GB" dirty="0"/>
              <a:t>The focus should be on delivering the maximum business value to the primary stakeholders. </a:t>
            </a:r>
          </a:p>
          <a:p>
            <a:r>
              <a:rPr lang="en-GB" dirty="0"/>
              <a:t>The project’s decision makers shouldn’t expect the software team to resolve conflicts among various stakeholders. </a:t>
            </a:r>
          </a:p>
          <a:p>
            <a:r>
              <a:rPr lang="en-GB" dirty="0"/>
              <a:t>A BA can help by surfacing potential areas of conflict and differing assumptions, noting when requested features don’t achieve objectives, and facilitating conflict resolution. </a:t>
            </a:r>
          </a:p>
          <a:p>
            <a:pPr lvl="1"/>
            <a:r>
              <a:rPr lang="en-GB" dirty="0"/>
              <a:t>Resolving such issues is often a political and power struggle!</a:t>
            </a:r>
          </a:p>
          <a:p>
            <a:endParaRPr lang="en-PK" dirty="0"/>
          </a:p>
        </p:txBody>
      </p:sp>
    </p:spTree>
    <p:extLst>
      <p:ext uri="{BB962C8B-B14F-4D97-AF65-F5344CB8AC3E}">
        <p14:creationId xmlns:p14="http://schemas.microsoft.com/office/powerpoint/2010/main" val="402218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88DE6-1B76-C543-98DA-35D8C8249E1E}"/>
              </a:ext>
            </a:extLst>
          </p:cNvPr>
          <p:cNvSpPr>
            <a:spLocks noGrp="1"/>
          </p:cNvSpPr>
          <p:nvPr>
            <p:ph type="title"/>
          </p:nvPr>
        </p:nvSpPr>
        <p:spPr/>
        <p:txBody>
          <a:bodyPr/>
          <a:lstStyle/>
          <a:p>
            <a:r>
              <a:rPr lang="en-GB" dirty="0"/>
              <a:t>Vision and scope document</a:t>
            </a:r>
            <a:endParaRPr lang="en-PK" dirty="0"/>
          </a:p>
        </p:txBody>
      </p:sp>
      <p:sp>
        <p:nvSpPr>
          <p:cNvPr id="3" name="Date Placeholder 2">
            <a:extLst>
              <a:ext uri="{FF2B5EF4-FFF2-40B4-BE49-F238E27FC236}">
                <a16:creationId xmlns:a16="http://schemas.microsoft.com/office/drawing/2014/main" id="{62447B48-8999-DC46-BB6C-6CA109B4DCB5}"/>
              </a:ext>
            </a:extLst>
          </p:cNvPr>
          <p:cNvSpPr>
            <a:spLocks noGrp="1"/>
          </p:cNvSpPr>
          <p:nvPr>
            <p:ph type="dt" sz="half" idx="10"/>
          </p:nvPr>
        </p:nvSpPr>
        <p:spPr/>
        <p:txBody>
          <a:bodyPr/>
          <a:lstStyle/>
          <a:p>
            <a:pPr eaLnBrk="1" latinLnBrk="0" hangingPunct="1"/>
            <a:r>
              <a:rPr lang="en-US"/>
              <a:t>RQ</a:t>
            </a:r>
            <a:endParaRPr lang="en-US" dirty="0"/>
          </a:p>
        </p:txBody>
      </p:sp>
      <p:sp>
        <p:nvSpPr>
          <p:cNvPr id="4" name="Slide Number Placeholder 3">
            <a:extLst>
              <a:ext uri="{FF2B5EF4-FFF2-40B4-BE49-F238E27FC236}">
                <a16:creationId xmlns:a16="http://schemas.microsoft.com/office/drawing/2014/main" id="{528B7B9D-27C8-A54E-A788-75350257EC63}"/>
              </a:ext>
            </a:extLst>
          </p:cNvPr>
          <p:cNvSpPr>
            <a:spLocks noGrp="1"/>
          </p:cNvSpPr>
          <p:nvPr>
            <p:ph type="sldNum" sz="quarter" idx="12"/>
          </p:nvPr>
        </p:nvSpPr>
        <p:spPr/>
        <p:txBody>
          <a:bodyPr/>
          <a:lstStyle/>
          <a:p>
            <a:pPr eaLnBrk="1" latinLnBrk="0" hangingPunct="1"/>
            <a:fld id="{EA7C8D44-3667-46F6-9772-CC52308E2A7F}" type="slidenum">
              <a:rPr kumimoji="0" lang="en-US" smtClean="0"/>
              <a:pPr eaLnBrk="1" latinLnBrk="0" hangingPunct="1"/>
              <a:t>9</a:t>
            </a:fld>
            <a:endParaRPr kumimoji="0" lang="en-US" dirty="0"/>
          </a:p>
        </p:txBody>
      </p:sp>
      <p:sp>
        <p:nvSpPr>
          <p:cNvPr id="5" name="Content Placeholder 4">
            <a:extLst>
              <a:ext uri="{FF2B5EF4-FFF2-40B4-BE49-F238E27FC236}">
                <a16:creationId xmlns:a16="http://schemas.microsoft.com/office/drawing/2014/main" id="{ADD608F9-653D-244A-B3DF-FC859C2270DA}"/>
              </a:ext>
            </a:extLst>
          </p:cNvPr>
          <p:cNvSpPr>
            <a:spLocks noGrp="1"/>
          </p:cNvSpPr>
          <p:nvPr>
            <p:ph sz="quarter" idx="1"/>
          </p:nvPr>
        </p:nvSpPr>
        <p:spPr>
          <a:xfrm>
            <a:off x="609599" y="1219200"/>
            <a:ext cx="6447473" cy="4937760"/>
          </a:xfrm>
        </p:spPr>
        <p:txBody>
          <a:bodyPr>
            <a:normAutofit lnSpcReduction="10000"/>
          </a:bodyPr>
          <a:lstStyle/>
          <a:p>
            <a:r>
              <a:rPr lang="en-GB" dirty="0"/>
              <a:t>The </a:t>
            </a:r>
            <a:r>
              <a:rPr lang="en-GB" i="1" dirty="0"/>
              <a:t>vision and scope document </a:t>
            </a:r>
            <a:r>
              <a:rPr lang="en-GB" dirty="0"/>
              <a:t>collects the business requirements into a single deliverable that sets the stage for the subsequent development work. </a:t>
            </a:r>
          </a:p>
          <a:p>
            <a:pPr lvl="1"/>
            <a:r>
              <a:rPr lang="en-GB" dirty="0"/>
              <a:t>Some organizations create a project charter, a business case document or a market requirements document that serves a similar purpose. </a:t>
            </a:r>
          </a:p>
          <a:p>
            <a:r>
              <a:rPr lang="en-GB" dirty="0"/>
              <a:t>The vision and scope document only defines the scope at a high level; the scope details are represented by each release baseline that the team defines. </a:t>
            </a:r>
          </a:p>
          <a:p>
            <a:endParaRPr lang="en-PK" dirty="0"/>
          </a:p>
        </p:txBody>
      </p:sp>
      <p:pic>
        <p:nvPicPr>
          <p:cNvPr id="6" name="Picture 5">
            <a:extLst>
              <a:ext uri="{FF2B5EF4-FFF2-40B4-BE49-F238E27FC236}">
                <a16:creationId xmlns:a16="http://schemas.microsoft.com/office/drawing/2014/main" id="{1EC708B4-B047-0A49-B4A8-1666BCCF8335}"/>
              </a:ext>
            </a:extLst>
          </p:cNvPr>
          <p:cNvPicPr>
            <a:picLocks noChangeAspect="1"/>
          </p:cNvPicPr>
          <p:nvPr/>
        </p:nvPicPr>
        <p:blipFill>
          <a:blip r:embed="rId2"/>
          <a:stretch>
            <a:fillRect/>
          </a:stretch>
        </p:blipFill>
        <p:spPr>
          <a:xfrm>
            <a:off x="7057073" y="918251"/>
            <a:ext cx="4994787" cy="5021497"/>
          </a:xfrm>
          <a:prstGeom prst="rect">
            <a:avLst/>
          </a:prstGeom>
        </p:spPr>
      </p:pic>
    </p:spTree>
    <p:extLst>
      <p:ext uri="{BB962C8B-B14F-4D97-AF65-F5344CB8AC3E}">
        <p14:creationId xmlns:p14="http://schemas.microsoft.com/office/powerpoint/2010/main" val="3709411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Origin</Template>
  <TotalTime>19925</TotalTime>
  <Words>1855</Words>
  <Application>Microsoft Macintosh PowerPoint</Application>
  <PresentationFormat>Widescreen</PresentationFormat>
  <Paragraphs>179</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Bookman Old Style</vt:lpstr>
      <vt:lpstr>Calibri</vt:lpstr>
      <vt:lpstr>Gill Sans MT</vt:lpstr>
      <vt:lpstr>Wingdings</vt:lpstr>
      <vt:lpstr>Wingdings 3</vt:lpstr>
      <vt:lpstr>Origin</vt:lpstr>
      <vt:lpstr>Defining Business Requirements </vt:lpstr>
      <vt:lpstr>Contents</vt:lpstr>
      <vt:lpstr>Business requirements</vt:lpstr>
      <vt:lpstr>Business requirements</vt:lpstr>
      <vt:lpstr>Product vision and Project scope </vt:lpstr>
      <vt:lpstr>Product vision and Project scope </vt:lpstr>
      <vt:lpstr>Conflicting business requirements </vt:lpstr>
      <vt:lpstr>Conflicting business requirements </vt:lpstr>
      <vt:lpstr>Vision and scope document</vt:lpstr>
      <vt:lpstr>Vision and scope document</vt:lpstr>
      <vt:lpstr>Vision statement </vt:lpstr>
      <vt:lpstr>A conversation between a business analyst and an executive sponsor to identify business problems and objectives </vt:lpstr>
      <vt:lpstr>Business objectives model </vt:lpstr>
      <vt:lpstr>Context diagram </vt:lpstr>
      <vt:lpstr>Ecosystem map </vt:lpstr>
      <vt:lpstr>Feature tree  </vt:lpstr>
      <vt:lpstr>Event list</vt:lpstr>
      <vt:lpstr>Event list</vt:lpstr>
      <vt:lpstr>Business objectives and the scope</vt:lpstr>
      <vt:lpstr>Business objectives and the scope</vt:lpstr>
      <vt:lpstr>Summary</vt:lpstr>
      <vt:lpstr>Excercise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durreshahwar</dc:creator>
  <cp:lastModifiedBy>Rehan Qureshi</cp:lastModifiedBy>
  <cp:revision>282</cp:revision>
  <cp:lastPrinted>2021-05-21T15:17:23Z</cp:lastPrinted>
  <dcterms:created xsi:type="dcterms:W3CDTF">2014-09-16T21:38:26Z</dcterms:created>
  <dcterms:modified xsi:type="dcterms:W3CDTF">2021-05-26T19:27:53Z</dcterms:modified>
</cp:coreProperties>
</file>